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8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9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0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1"/>
  </p:notesMasterIdLst>
  <p:sldIdLst>
    <p:sldId id="256" r:id="rId2"/>
    <p:sldId id="304" r:id="rId3"/>
    <p:sldId id="305" r:id="rId4"/>
    <p:sldId id="257" r:id="rId5"/>
    <p:sldId id="258" r:id="rId6"/>
    <p:sldId id="259" r:id="rId7"/>
    <p:sldId id="260" r:id="rId8"/>
    <p:sldId id="2862" r:id="rId9"/>
    <p:sldId id="2863" r:id="rId10"/>
    <p:sldId id="2864" r:id="rId11"/>
    <p:sldId id="2861" r:id="rId12"/>
    <p:sldId id="308" r:id="rId13"/>
    <p:sldId id="2865" r:id="rId14"/>
    <p:sldId id="311" r:id="rId15"/>
    <p:sldId id="310" r:id="rId16"/>
    <p:sldId id="312" r:id="rId17"/>
    <p:sldId id="262" r:id="rId18"/>
    <p:sldId id="314" r:id="rId19"/>
    <p:sldId id="313" r:id="rId20"/>
    <p:sldId id="315" r:id="rId21"/>
    <p:sldId id="317" r:id="rId22"/>
    <p:sldId id="316" r:id="rId23"/>
    <p:sldId id="291" r:id="rId24"/>
    <p:sldId id="318" r:id="rId25"/>
    <p:sldId id="319" r:id="rId26"/>
    <p:sldId id="320" r:id="rId27"/>
    <p:sldId id="369" r:id="rId28"/>
    <p:sldId id="1519" r:id="rId29"/>
    <p:sldId id="321" r:id="rId30"/>
    <p:sldId id="322" r:id="rId31"/>
    <p:sldId id="2781" r:id="rId32"/>
    <p:sldId id="2790" r:id="rId33"/>
    <p:sldId id="2855" r:id="rId34"/>
    <p:sldId id="2859" r:id="rId35"/>
    <p:sldId id="1579" r:id="rId36"/>
    <p:sldId id="1576" r:id="rId37"/>
    <p:sldId id="2860" r:id="rId38"/>
    <p:sldId id="323" r:id="rId39"/>
    <p:sldId id="324" r:id="rId40"/>
    <p:sldId id="325" r:id="rId41"/>
    <p:sldId id="326" r:id="rId42"/>
    <p:sldId id="278" r:id="rId43"/>
    <p:sldId id="290" r:id="rId44"/>
    <p:sldId id="263" r:id="rId45"/>
    <p:sldId id="289" r:id="rId46"/>
    <p:sldId id="264" r:id="rId47"/>
    <p:sldId id="265" r:id="rId48"/>
    <p:sldId id="266" r:id="rId49"/>
    <p:sldId id="292" r:id="rId50"/>
    <p:sldId id="294" r:id="rId51"/>
    <p:sldId id="296" r:id="rId52"/>
    <p:sldId id="293" r:id="rId53"/>
    <p:sldId id="303" r:id="rId54"/>
    <p:sldId id="297" r:id="rId55"/>
    <p:sldId id="301" r:id="rId56"/>
    <p:sldId id="300" r:id="rId57"/>
    <p:sldId id="299" r:id="rId58"/>
    <p:sldId id="302" r:id="rId59"/>
    <p:sldId id="267" r:id="rId60"/>
    <p:sldId id="268" r:id="rId61"/>
    <p:sldId id="269" r:id="rId62"/>
    <p:sldId id="270" r:id="rId63"/>
    <p:sldId id="271" r:id="rId64"/>
    <p:sldId id="272" r:id="rId65"/>
    <p:sldId id="273" r:id="rId66"/>
    <p:sldId id="274" r:id="rId67"/>
    <p:sldId id="275" r:id="rId68"/>
    <p:sldId id="276" r:id="rId69"/>
    <p:sldId id="277" r:id="rId70"/>
    <p:sldId id="279" r:id="rId71"/>
    <p:sldId id="281" r:id="rId72"/>
    <p:sldId id="306" r:id="rId73"/>
    <p:sldId id="282" r:id="rId74"/>
    <p:sldId id="283" r:id="rId75"/>
    <p:sldId id="284" r:id="rId76"/>
    <p:sldId id="285" r:id="rId77"/>
    <p:sldId id="286" r:id="rId78"/>
    <p:sldId id="307" r:id="rId79"/>
    <p:sldId id="288" r:id="rId80"/>
  </p:sldIdLst>
  <p:sldSz cx="18288000" cy="10287000"/>
  <p:notesSz cx="6858000" cy="9144000"/>
  <p:embeddedFontLst>
    <p:embeddedFont>
      <p:font typeface="Avenir" panose="02000503020000020003" pitchFamily="2" charset="0"/>
      <p:regular r:id="rId82"/>
      <p:italic r:id="rId83"/>
    </p:embeddedFont>
    <p:embeddedFont>
      <p:font typeface="Avenir Next" panose="020B0503020202020204" pitchFamily="34" charset="0"/>
      <p:regular r:id="rId84"/>
      <p:bold r:id="rId85"/>
      <p:italic r:id="rId86"/>
      <p:boldItalic r:id="rId87"/>
    </p:embeddedFont>
    <p:embeddedFont>
      <p:font typeface="Avenir Next Ultra Light" panose="020B0203020202020204" pitchFamily="34" charset="77"/>
      <p:regular r:id="rId88"/>
      <p:italic r:id="rId89"/>
    </p:embeddedFont>
    <p:embeddedFont>
      <p:font typeface="Bebas Neue" panose="020B0606020202050201" pitchFamily="34" charset="77"/>
      <p:regular r:id="rId90"/>
    </p:embeddedFont>
    <p:embeddedFont>
      <p:font typeface="Oswald" pitchFamily="2" charset="77"/>
      <p:regular r:id="rId91"/>
      <p:bold r:id="rId92"/>
    </p:embeddedFont>
    <p:embeddedFont>
      <p:font typeface="Oswald Medium" pitchFamily="2" charset="77"/>
      <p:regular r:id="rId93"/>
      <p:bold r:id="rId94"/>
    </p:embeddedFont>
    <p:embeddedFont>
      <p:font typeface="Poppins" pitchFamily="2" charset="77"/>
      <p:regular r:id="rId95"/>
      <p:bold r:id="rId96"/>
      <p:italic r:id="rId97"/>
      <p:boldItalic r:id="rId98"/>
    </p:embeddedFont>
    <p:embeddedFont>
      <p:font typeface="Roboto" panose="02000000000000000000" pitchFamily="2" charset="0"/>
      <p:regular r:id="rId99"/>
      <p:bold r:id="rId100"/>
      <p:italic r:id="rId101"/>
      <p:boldItalic r:id="rId102"/>
    </p:embeddedFont>
    <p:embeddedFont>
      <p:font typeface="Roboto Condensed" panose="02000000000000000000" pitchFamily="2" charset="0"/>
      <p:regular r:id="rId103"/>
      <p:bold r:id="rId104"/>
      <p:italic r:id="rId105"/>
      <p:boldItalic r:id="rId106"/>
    </p:embeddedFont>
    <p:embeddedFont>
      <p:font typeface="Roboto Condensed Light" panose="02000000000000000000" pitchFamily="2" charset="0"/>
      <p:regular r:id="rId107"/>
      <p:bold r:id="rId108"/>
      <p:italic r:id="rId109"/>
      <p:boldItalic r:id="rId110"/>
    </p:embeddedFont>
    <p:embeddedFont>
      <p:font typeface="Verdana" panose="020B0604030504040204" pitchFamily="34" charset="0"/>
      <p:regular r:id="rId111"/>
      <p:bold r:id="rId112"/>
      <p:italic r:id="rId113"/>
      <p:boldItalic r:id="rId1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5" roundtripDataSignature="AMtx7mi1jHsuZrDW12Cpcf9e333iIG8Ui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nuel Maffé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96"/>
    <p:restoredTop sz="94464"/>
  </p:normalViewPr>
  <p:slideViewPr>
    <p:cSldViewPr snapToGrid="0">
      <p:cViewPr varScale="1">
        <p:scale>
          <a:sx n="57" d="100"/>
          <a:sy n="57" d="100"/>
        </p:scale>
        <p:origin x="168" y="1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3.fntdata"/><Relationship Id="rId89" Type="http://schemas.openxmlformats.org/officeDocument/2006/relationships/font" Target="fonts/font8.fntdata"/><Relationship Id="rId112" Type="http://schemas.openxmlformats.org/officeDocument/2006/relationships/font" Target="fonts/font31.fntdata"/><Relationship Id="rId16" Type="http://schemas.openxmlformats.org/officeDocument/2006/relationships/slide" Target="slides/slide15.xml"/><Relationship Id="rId107" Type="http://schemas.openxmlformats.org/officeDocument/2006/relationships/font" Target="fonts/font26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21.fntdata"/><Relationship Id="rId5" Type="http://schemas.openxmlformats.org/officeDocument/2006/relationships/slide" Target="slides/slide4.xml"/><Relationship Id="rId90" Type="http://schemas.openxmlformats.org/officeDocument/2006/relationships/font" Target="fonts/font9.fntdata"/><Relationship Id="rId95" Type="http://schemas.openxmlformats.org/officeDocument/2006/relationships/font" Target="fonts/font14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font" Target="fonts/font32.fntdata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font" Target="fonts/font4.fntdata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22.fntdata"/><Relationship Id="rId108" Type="http://schemas.openxmlformats.org/officeDocument/2006/relationships/font" Target="fonts/font27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font" Target="fonts/font10.fntdata"/><Relationship Id="rId96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font" Target="fonts/font33.fntdata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5.fntdata"/><Relationship Id="rId94" Type="http://schemas.openxmlformats.org/officeDocument/2006/relationships/font" Target="fonts/font13.fntdata"/><Relationship Id="rId99" Type="http://schemas.openxmlformats.org/officeDocument/2006/relationships/font" Target="fonts/font18.fntdata"/><Relationship Id="rId101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28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6.fntdata"/><Relationship Id="rId104" Type="http://schemas.openxmlformats.org/officeDocument/2006/relationships/font" Target="fonts/font23.fntdata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6.fntdata"/><Relationship Id="rId110" Type="http://schemas.openxmlformats.org/officeDocument/2006/relationships/font" Target="fonts/font29.fntdata"/><Relationship Id="rId115" Type="http://customschemas.google.com/relationships/presentationmetadata" Target="metadata"/><Relationship Id="rId61" Type="http://schemas.openxmlformats.org/officeDocument/2006/relationships/slide" Target="slides/slide60.xml"/><Relationship Id="rId82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19.fntdata"/><Relationship Id="rId105" Type="http://schemas.openxmlformats.org/officeDocument/2006/relationships/font" Target="fonts/font2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12.fntdata"/><Relationship Id="rId98" Type="http://schemas.openxmlformats.org/officeDocument/2006/relationships/font" Target="fonts/font17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font" Target="fonts/font2.fntdata"/><Relationship Id="rId88" Type="http://schemas.openxmlformats.org/officeDocument/2006/relationships/font" Target="fonts/font7.fntdata"/><Relationship Id="rId111" Type="http://schemas.openxmlformats.org/officeDocument/2006/relationships/font" Target="fonts/font30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font" Target="fonts/font2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2610D16D-28D6-1772-64B3-77D975169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>
            <a:extLst>
              <a:ext uri="{FF2B5EF4-FFF2-40B4-BE49-F238E27FC236}">
                <a16:creationId xmlns:a16="http://schemas.microsoft.com/office/drawing/2014/main" id="{168B5167-6A01-4C12-03E7-E4053839DE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5:notes">
            <a:extLst>
              <a:ext uri="{FF2B5EF4-FFF2-40B4-BE49-F238E27FC236}">
                <a16:creationId xmlns:a16="http://schemas.microsoft.com/office/drawing/2014/main" id="{925A4CB3-CBB1-89DC-2CA0-6D3988C10F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264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>
          <a:extLst>
            <a:ext uri="{FF2B5EF4-FFF2-40B4-BE49-F238E27FC236}">
              <a16:creationId xmlns:a16="http://schemas.microsoft.com/office/drawing/2014/main" id="{F868E702-03CF-EC3C-E561-8533CAB39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58e6767e04_0_11:notes">
            <a:extLst>
              <a:ext uri="{FF2B5EF4-FFF2-40B4-BE49-F238E27FC236}">
                <a16:creationId xmlns:a16="http://schemas.microsoft.com/office/drawing/2014/main" id="{A35F8FCF-9675-FD6D-CC95-58A72B87B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g258e6767e04_0_11:notes">
            <a:extLst>
              <a:ext uri="{FF2B5EF4-FFF2-40B4-BE49-F238E27FC236}">
                <a16:creationId xmlns:a16="http://schemas.microsoft.com/office/drawing/2014/main" id="{C1D46532-2EB2-4A34-07CF-E30152AD77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7089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4A35D789-5CDE-389F-A1EF-D998346EE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>
            <a:extLst>
              <a:ext uri="{FF2B5EF4-FFF2-40B4-BE49-F238E27FC236}">
                <a16:creationId xmlns:a16="http://schemas.microsoft.com/office/drawing/2014/main" id="{F6867E45-C105-3F6F-597F-75A4AC799B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5:notes">
            <a:extLst>
              <a:ext uri="{FF2B5EF4-FFF2-40B4-BE49-F238E27FC236}">
                <a16:creationId xmlns:a16="http://schemas.microsoft.com/office/drawing/2014/main" id="{BC193956-A701-8698-C41C-BF227756E6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1800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36BAD6C4-D44E-3CC0-8383-F6BFEEE8F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>
            <a:extLst>
              <a:ext uri="{FF2B5EF4-FFF2-40B4-BE49-F238E27FC236}">
                <a16:creationId xmlns:a16="http://schemas.microsoft.com/office/drawing/2014/main" id="{AC8B9DFA-48DE-801D-D57E-49FFF5E34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6:notes">
            <a:extLst>
              <a:ext uri="{FF2B5EF4-FFF2-40B4-BE49-F238E27FC236}">
                <a16:creationId xmlns:a16="http://schemas.microsoft.com/office/drawing/2014/main" id="{D10F418F-0C5E-987E-0D10-D19B88BE9F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8229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3844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840EFC50-15E1-2B62-2A12-317458D4B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>
            <a:extLst>
              <a:ext uri="{FF2B5EF4-FFF2-40B4-BE49-F238E27FC236}">
                <a16:creationId xmlns:a16="http://schemas.microsoft.com/office/drawing/2014/main" id="{F08729FF-9025-AE85-F23D-5E9A6A404F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6:notes">
            <a:extLst>
              <a:ext uri="{FF2B5EF4-FFF2-40B4-BE49-F238E27FC236}">
                <a16:creationId xmlns:a16="http://schemas.microsoft.com/office/drawing/2014/main" id="{9F6BCD92-9A4D-06F8-3E0F-07D0D239FD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91240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3690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8723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840732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8e6767e0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58e6767e0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8e6767e0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58e6767e0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4966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785854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132225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9696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8e6767e0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58e6767e0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85696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8e6767e0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58e6767e0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05440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8e6767e0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58e6767e0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65979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8e6767e0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58e6767e0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00401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8e6767e0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58e6767e0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87117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8e6767e0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58e6767e0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88765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8e6767e0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58e6767e0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64539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f15e5fbf7_0_1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f15e5fbf7_0_1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B7B7B7"/>
                </a:solidFill>
              </a:rPr>
              <a:t>-DCU</a:t>
            </a:r>
            <a:endParaRPr sz="1800">
              <a:solidFill>
                <a:srgbClr val="B7B7B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B7B7B7"/>
                </a:solidFill>
              </a:rPr>
              <a:t>-Pragmatismo</a:t>
            </a:r>
            <a:endParaRPr sz="1800">
              <a:solidFill>
                <a:srgbClr val="B7B7B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B7B7B7"/>
                </a:solidFill>
              </a:rPr>
              <a:t>-Llevar esa cabeza de diseño a la empresa:</a:t>
            </a:r>
            <a:endParaRPr sz="1800">
              <a:solidFill>
                <a:srgbClr val="B7B7B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B7B7B7"/>
                </a:solidFill>
              </a:rPr>
              <a:t>-Lo último que estamos haciendo es DT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612328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f15e5fbf7_0_1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f15e5fbf7_0_1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B7B7B7"/>
                </a:solidFill>
              </a:rPr>
              <a:t>-DCU</a:t>
            </a:r>
            <a:endParaRPr sz="1800">
              <a:solidFill>
                <a:srgbClr val="B7B7B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B7B7B7"/>
                </a:solidFill>
              </a:rPr>
              <a:t>-Pragmatismo</a:t>
            </a:r>
            <a:endParaRPr sz="1800">
              <a:solidFill>
                <a:srgbClr val="B7B7B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B7B7B7"/>
                </a:solidFill>
              </a:rPr>
              <a:t>-Llevar esa cabeza de diseño a la empresa:</a:t>
            </a:r>
            <a:endParaRPr sz="1800">
              <a:solidFill>
                <a:srgbClr val="B7B7B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B7B7B7"/>
                </a:solidFill>
              </a:rPr>
              <a:t>-Lo último que estamos haciendo es DT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550040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f15e5fbf7_0_1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f15e5fbf7_0_1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B7B7B7"/>
                </a:solidFill>
              </a:rPr>
              <a:t>-DCU</a:t>
            </a:r>
            <a:endParaRPr sz="1800">
              <a:solidFill>
                <a:srgbClr val="B7B7B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B7B7B7"/>
                </a:solidFill>
              </a:rPr>
              <a:t>-Pragmatismo</a:t>
            </a:r>
            <a:endParaRPr sz="1800">
              <a:solidFill>
                <a:srgbClr val="B7B7B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B7B7B7"/>
                </a:solidFill>
              </a:rPr>
              <a:t>-Llevar esa cabeza de diseño a la empresa:</a:t>
            </a:r>
            <a:endParaRPr sz="1800">
              <a:solidFill>
                <a:srgbClr val="B7B7B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B7B7B7"/>
                </a:solidFill>
              </a:rPr>
              <a:t>-Lo último que estamos haciendo es DT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54806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8e6767e0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58e6767e0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79708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8e6767e0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58e6767e0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69109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8e6767e0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58e6767e0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04246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8e6767e0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58e6767e0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15900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8e6767e0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258e6767e0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78197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58e6767e04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g258e6767e04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58e6767e04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g258e6767e04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85260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58e6767e0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g258e6767e0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58e6767e04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g258e6767e04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58e6767e04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g258e6767e04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8e6767e04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258e6767e04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05540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8e6767e04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258e6767e04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48058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8e6767e04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258e6767e04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563992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58e6767e04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g258e6767e04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5655379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8e6767e04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258e6767e04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405952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8e6767e04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258e6767e04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653214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8e6767e04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258e6767e04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206295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8e6767e04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258e6767e04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47803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8e6767e04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258e6767e04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67576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8e6767e04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258e6767e04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404840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58e6767e04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g258e6767e04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8e6767e04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258e6767e04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58e6767e04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g258e6767e04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58e6767e04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g258e6767e04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8e6767e04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g258e6767e04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58e6767e04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g258e6767e04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58e6767e04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g258e6767e04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58e6767e04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g258e6767e04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58e6767e04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g258e6767e04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58e6767e04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2" name="Google Shape;282;g258e6767e04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6" name="Google Shape;31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4" name="Google Shape;36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69" name="Google Shape;56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0" name="Google Shape;37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5" name="Google Shape;39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1" name="Google Shape;42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5" name="Google Shape;45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07" name="Google Shape;50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5" name="Google Shape;75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2" name="Google Shape;53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OBJECT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1"/>
          <p:cNvSpPr txBox="1">
            <a:spLocks noGrp="1"/>
          </p:cNvSpPr>
          <p:nvPr>
            <p:ph type="ctrTitle"/>
          </p:nvPr>
        </p:nvSpPr>
        <p:spPr>
          <a:xfrm>
            <a:off x="1371600" y="3188970"/>
            <a:ext cx="15544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41"/>
          <p:cNvSpPr txBox="1">
            <a:spLocks noGrp="1"/>
          </p:cNvSpPr>
          <p:nvPr>
            <p:ph type="subTitle" idx="1"/>
          </p:nvPr>
        </p:nvSpPr>
        <p:spPr>
          <a:xfrm>
            <a:off x="2743200" y="5760720"/>
            <a:ext cx="1280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41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41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41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4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4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4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4" name="Google Shape;64;p4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4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1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1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1">
  <p:cSld name="Blank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2"/>
          <p:cNvSpPr/>
          <p:nvPr/>
        </p:nvSpPr>
        <p:spPr>
          <a:xfrm>
            <a:off x="16621133" y="9773988"/>
            <a:ext cx="332700" cy="2169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2"/>
          <p:cNvSpPr/>
          <p:nvPr/>
        </p:nvSpPr>
        <p:spPr>
          <a:xfrm>
            <a:off x="17321058" y="9770750"/>
            <a:ext cx="468635" cy="219005"/>
          </a:xfrm>
          <a:custGeom>
            <a:avLst/>
            <a:gdLst/>
            <a:ahLst/>
            <a:cxnLst/>
            <a:rect l="l" t="t" r="r" b="b"/>
            <a:pathLst>
              <a:path w="514984" h="240665" extrusionOk="0">
                <a:moveTo>
                  <a:pt x="95431" y="228846"/>
                </a:moveTo>
                <a:lnTo>
                  <a:pt x="0" y="228846"/>
                </a:lnTo>
                <a:lnTo>
                  <a:pt x="0" y="240043"/>
                </a:lnTo>
                <a:lnTo>
                  <a:pt x="95431" y="240043"/>
                </a:lnTo>
                <a:lnTo>
                  <a:pt x="95431" y="228846"/>
                </a:lnTo>
                <a:close/>
              </a:path>
              <a:path w="514984" h="240665" extrusionOk="0">
                <a:moveTo>
                  <a:pt x="147952" y="127336"/>
                </a:moveTo>
                <a:lnTo>
                  <a:pt x="105368" y="127336"/>
                </a:lnTo>
                <a:lnTo>
                  <a:pt x="128825" y="137670"/>
                </a:lnTo>
                <a:lnTo>
                  <a:pt x="136254" y="159114"/>
                </a:lnTo>
                <a:lnTo>
                  <a:pt x="138655" y="212140"/>
                </a:lnTo>
                <a:lnTo>
                  <a:pt x="183816" y="240043"/>
                </a:lnTo>
                <a:lnTo>
                  <a:pt x="240704" y="240043"/>
                </a:lnTo>
                <a:lnTo>
                  <a:pt x="240704" y="228846"/>
                </a:lnTo>
                <a:lnTo>
                  <a:pt x="172424" y="228846"/>
                </a:lnTo>
                <a:lnTo>
                  <a:pt x="173239" y="223181"/>
                </a:lnTo>
                <a:lnTo>
                  <a:pt x="173240" y="181114"/>
                </a:lnTo>
                <a:lnTo>
                  <a:pt x="161576" y="135841"/>
                </a:lnTo>
                <a:lnTo>
                  <a:pt x="151241" y="128564"/>
                </a:lnTo>
                <a:lnTo>
                  <a:pt x="147952" y="127336"/>
                </a:lnTo>
                <a:close/>
              </a:path>
              <a:path w="514984" h="240665" extrusionOk="0">
                <a:moveTo>
                  <a:pt x="347587" y="166582"/>
                </a:moveTo>
                <a:lnTo>
                  <a:pt x="306587" y="166582"/>
                </a:lnTo>
                <a:lnTo>
                  <a:pt x="310352" y="176245"/>
                </a:lnTo>
                <a:lnTo>
                  <a:pt x="330681" y="228846"/>
                </a:lnTo>
                <a:lnTo>
                  <a:pt x="303896" y="228846"/>
                </a:lnTo>
                <a:lnTo>
                  <a:pt x="303896" y="240043"/>
                </a:lnTo>
                <a:lnTo>
                  <a:pt x="514874" y="240043"/>
                </a:lnTo>
                <a:lnTo>
                  <a:pt x="514874" y="228827"/>
                </a:lnTo>
                <a:lnTo>
                  <a:pt x="370993" y="228827"/>
                </a:lnTo>
                <a:lnTo>
                  <a:pt x="347587" y="166582"/>
                </a:lnTo>
                <a:close/>
              </a:path>
              <a:path w="514984" h="240665" extrusionOk="0">
                <a:moveTo>
                  <a:pt x="116310" y="6339"/>
                </a:moveTo>
                <a:lnTo>
                  <a:pt x="0" y="6339"/>
                </a:lnTo>
                <a:lnTo>
                  <a:pt x="0" y="17711"/>
                </a:lnTo>
                <a:lnTo>
                  <a:pt x="29758" y="17711"/>
                </a:lnTo>
                <a:lnTo>
                  <a:pt x="29758" y="228846"/>
                </a:lnTo>
                <a:lnTo>
                  <a:pt x="65652" y="228846"/>
                </a:lnTo>
                <a:lnTo>
                  <a:pt x="65652" y="127336"/>
                </a:lnTo>
                <a:lnTo>
                  <a:pt x="147952" y="127336"/>
                </a:lnTo>
                <a:lnTo>
                  <a:pt x="140466" y="124542"/>
                </a:lnTo>
                <a:lnTo>
                  <a:pt x="132079" y="122751"/>
                </a:lnTo>
                <a:lnTo>
                  <a:pt x="128907" y="122167"/>
                </a:lnTo>
                <a:lnTo>
                  <a:pt x="137182" y="119669"/>
                </a:lnTo>
                <a:lnTo>
                  <a:pt x="145370" y="115496"/>
                </a:lnTo>
                <a:lnTo>
                  <a:pt x="65851" y="115496"/>
                </a:lnTo>
                <a:lnTo>
                  <a:pt x="65851" y="17633"/>
                </a:lnTo>
                <a:lnTo>
                  <a:pt x="158003" y="17633"/>
                </a:lnTo>
                <a:lnTo>
                  <a:pt x="143874" y="10533"/>
                </a:lnTo>
                <a:lnTo>
                  <a:pt x="116310" y="6339"/>
                </a:lnTo>
                <a:close/>
              </a:path>
              <a:path w="514984" h="240665" extrusionOk="0">
                <a:moveTo>
                  <a:pt x="284944" y="0"/>
                </a:moveTo>
                <a:lnTo>
                  <a:pt x="272253" y="0"/>
                </a:lnTo>
                <a:lnTo>
                  <a:pt x="261179" y="32379"/>
                </a:lnTo>
                <a:lnTo>
                  <a:pt x="200538" y="208228"/>
                </a:lnTo>
                <a:lnTo>
                  <a:pt x="172424" y="228846"/>
                </a:lnTo>
                <a:lnTo>
                  <a:pt x="240704" y="228846"/>
                </a:lnTo>
                <a:lnTo>
                  <a:pt x="235593" y="228691"/>
                </a:lnTo>
                <a:lnTo>
                  <a:pt x="227333" y="227300"/>
                </a:lnTo>
                <a:lnTo>
                  <a:pt x="219413" y="223170"/>
                </a:lnTo>
                <a:lnTo>
                  <a:pt x="215344" y="214860"/>
                </a:lnTo>
                <a:lnTo>
                  <a:pt x="217139" y="202865"/>
                </a:lnTo>
                <a:lnTo>
                  <a:pt x="221904" y="186764"/>
                </a:lnTo>
                <a:lnTo>
                  <a:pt x="226826" y="172642"/>
                </a:lnTo>
                <a:lnTo>
                  <a:pt x="229092" y="166582"/>
                </a:lnTo>
                <a:lnTo>
                  <a:pt x="347587" y="166582"/>
                </a:lnTo>
                <a:lnTo>
                  <a:pt x="343530" y="155795"/>
                </a:lnTo>
                <a:lnTo>
                  <a:pt x="234369" y="155795"/>
                </a:lnTo>
                <a:lnTo>
                  <a:pt x="268023" y="54812"/>
                </a:lnTo>
                <a:lnTo>
                  <a:pt x="305556" y="54812"/>
                </a:lnTo>
                <a:lnTo>
                  <a:pt x="284944" y="0"/>
                </a:lnTo>
                <a:close/>
              </a:path>
              <a:path w="514984" h="240665" extrusionOk="0">
                <a:moveTo>
                  <a:pt x="432395" y="17672"/>
                </a:moveTo>
                <a:lnTo>
                  <a:pt x="394375" y="17672"/>
                </a:lnTo>
                <a:lnTo>
                  <a:pt x="394375" y="228827"/>
                </a:lnTo>
                <a:lnTo>
                  <a:pt x="432395" y="228827"/>
                </a:lnTo>
                <a:lnTo>
                  <a:pt x="432395" y="17672"/>
                </a:lnTo>
                <a:close/>
              </a:path>
              <a:path w="514984" h="240665" extrusionOk="0">
                <a:moveTo>
                  <a:pt x="514874" y="153767"/>
                </a:moveTo>
                <a:lnTo>
                  <a:pt x="506476" y="153767"/>
                </a:lnTo>
                <a:lnTo>
                  <a:pt x="498299" y="193030"/>
                </a:lnTo>
                <a:lnTo>
                  <a:pt x="485040" y="215772"/>
                </a:lnTo>
                <a:lnTo>
                  <a:pt x="464685" y="226277"/>
                </a:lnTo>
                <a:lnTo>
                  <a:pt x="435222" y="228827"/>
                </a:lnTo>
                <a:lnTo>
                  <a:pt x="514874" y="228827"/>
                </a:lnTo>
                <a:lnTo>
                  <a:pt x="514874" y="153767"/>
                </a:lnTo>
                <a:close/>
              </a:path>
              <a:path w="514984" h="240665" extrusionOk="0">
                <a:moveTo>
                  <a:pt x="305556" y="54812"/>
                </a:moveTo>
                <a:lnTo>
                  <a:pt x="268023" y="54812"/>
                </a:lnTo>
                <a:lnTo>
                  <a:pt x="303896" y="155795"/>
                </a:lnTo>
                <a:lnTo>
                  <a:pt x="343530" y="155795"/>
                </a:lnTo>
                <a:lnTo>
                  <a:pt x="305556" y="54812"/>
                </a:lnTo>
                <a:close/>
              </a:path>
              <a:path w="514984" h="240665" extrusionOk="0">
                <a:moveTo>
                  <a:pt x="158003" y="17633"/>
                </a:moveTo>
                <a:lnTo>
                  <a:pt x="114268" y="17633"/>
                </a:lnTo>
                <a:lnTo>
                  <a:pt x="130875" y="25416"/>
                </a:lnTo>
                <a:lnTo>
                  <a:pt x="139711" y="39139"/>
                </a:lnTo>
                <a:lnTo>
                  <a:pt x="143221" y="54017"/>
                </a:lnTo>
                <a:lnTo>
                  <a:pt x="143849" y="65267"/>
                </a:lnTo>
                <a:lnTo>
                  <a:pt x="141727" y="83797"/>
                </a:lnTo>
                <a:lnTo>
                  <a:pt x="134844" y="99876"/>
                </a:lnTo>
                <a:lnTo>
                  <a:pt x="122424" y="111208"/>
                </a:lnTo>
                <a:lnTo>
                  <a:pt x="103693" y="115496"/>
                </a:lnTo>
                <a:lnTo>
                  <a:pt x="145370" y="115496"/>
                </a:lnTo>
                <a:lnTo>
                  <a:pt x="155387" y="110390"/>
                </a:lnTo>
                <a:lnTo>
                  <a:pt x="173593" y="91653"/>
                </a:lnTo>
                <a:lnTo>
                  <a:pt x="181868" y="60781"/>
                </a:lnTo>
                <a:lnTo>
                  <a:pt x="177398" y="37582"/>
                </a:lnTo>
                <a:lnTo>
                  <a:pt x="164485" y="20891"/>
                </a:lnTo>
                <a:lnTo>
                  <a:pt x="158003" y="17633"/>
                </a:lnTo>
                <a:close/>
              </a:path>
              <a:path w="514984" h="240665" extrusionOk="0">
                <a:moveTo>
                  <a:pt x="461860" y="6300"/>
                </a:moveTo>
                <a:lnTo>
                  <a:pt x="364952" y="6300"/>
                </a:lnTo>
                <a:lnTo>
                  <a:pt x="364952" y="17672"/>
                </a:lnTo>
                <a:lnTo>
                  <a:pt x="461860" y="17672"/>
                </a:lnTo>
                <a:lnTo>
                  <a:pt x="461860" y="6300"/>
                </a:lnTo>
                <a:close/>
              </a:path>
            </a:pathLst>
          </a:custGeom>
          <a:solidFill>
            <a:srgbClr val="C0200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2"/>
          <p:cNvSpPr/>
          <p:nvPr/>
        </p:nvSpPr>
        <p:spPr>
          <a:xfrm>
            <a:off x="16965587" y="9776570"/>
            <a:ext cx="343243" cy="212648"/>
          </a:xfrm>
          <a:custGeom>
            <a:avLst/>
            <a:gdLst/>
            <a:ahLst/>
            <a:cxnLst/>
            <a:rect l="l" t="t" r="r" b="b"/>
            <a:pathLst>
              <a:path w="377190" h="233679" extrusionOk="0">
                <a:moveTo>
                  <a:pt x="60689" y="0"/>
                </a:moveTo>
                <a:lnTo>
                  <a:pt x="0" y="0"/>
                </a:lnTo>
                <a:lnTo>
                  <a:pt x="0" y="11235"/>
                </a:lnTo>
                <a:lnTo>
                  <a:pt x="10093" y="11235"/>
                </a:lnTo>
                <a:lnTo>
                  <a:pt x="19718" y="11605"/>
                </a:lnTo>
                <a:lnTo>
                  <a:pt x="29084" y="13712"/>
                </a:lnTo>
                <a:lnTo>
                  <a:pt x="36387" y="19152"/>
                </a:lnTo>
                <a:lnTo>
                  <a:pt x="39632" y="29473"/>
                </a:lnTo>
                <a:lnTo>
                  <a:pt x="39632" y="202064"/>
                </a:lnTo>
                <a:lnTo>
                  <a:pt x="35536" y="212796"/>
                </a:lnTo>
                <a:lnTo>
                  <a:pt x="25734" y="219993"/>
                </a:lnTo>
                <a:lnTo>
                  <a:pt x="13958" y="224033"/>
                </a:lnTo>
                <a:lnTo>
                  <a:pt x="3937" y="225296"/>
                </a:lnTo>
                <a:lnTo>
                  <a:pt x="3779" y="225296"/>
                </a:lnTo>
                <a:lnTo>
                  <a:pt x="3779" y="233645"/>
                </a:lnTo>
                <a:lnTo>
                  <a:pt x="85945" y="233645"/>
                </a:lnTo>
                <a:lnTo>
                  <a:pt x="85945" y="225296"/>
                </a:lnTo>
                <a:lnTo>
                  <a:pt x="75936" y="224033"/>
                </a:lnTo>
                <a:lnTo>
                  <a:pt x="64117" y="219993"/>
                </a:lnTo>
                <a:lnTo>
                  <a:pt x="54258" y="212796"/>
                </a:lnTo>
                <a:lnTo>
                  <a:pt x="50134" y="202064"/>
                </a:lnTo>
                <a:lnTo>
                  <a:pt x="50427" y="50111"/>
                </a:lnTo>
                <a:lnTo>
                  <a:pt x="94768" y="50111"/>
                </a:lnTo>
                <a:lnTo>
                  <a:pt x="60689" y="0"/>
                </a:lnTo>
                <a:close/>
              </a:path>
              <a:path w="377190" h="233679" extrusionOk="0">
                <a:moveTo>
                  <a:pt x="94768" y="50111"/>
                </a:moveTo>
                <a:lnTo>
                  <a:pt x="50427" y="50111"/>
                </a:lnTo>
                <a:lnTo>
                  <a:pt x="164541" y="213904"/>
                </a:lnTo>
                <a:lnTo>
                  <a:pt x="178706" y="233645"/>
                </a:lnTo>
                <a:lnTo>
                  <a:pt x="182874" y="233645"/>
                </a:lnTo>
                <a:lnTo>
                  <a:pt x="182874" y="164144"/>
                </a:lnTo>
                <a:lnTo>
                  <a:pt x="172319" y="164144"/>
                </a:lnTo>
                <a:lnTo>
                  <a:pt x="94768" y="50111"/>
                </a:lnTo>
                <a:close/>
              </a:path>
              <a:path w="377190" h="233679" extrusionOk="0">
                <a:moveTo>
                  <a:pt x="275970" y="11235"/>
                </a:moveTo>
                <a:lnTo>
                  <a:pt x="239825" y="11235"/>
                </a:lnTo>
                <a:lnTo>
                  <a:pt x="239825" y="222546"/>
                </a:lnTo>
                <a:lnTo>
                  <a:pt x="208559" y="222546"/>
                </a:lnTo>
                <a:lnTo>
                  <a:pt x="208559" y="233645"/>
                </a:lnTo>
                <a:lnTo>
                  <a:pt x="377140" y="233645"/>
                </a:lnTo>
                <a:lnTo>
                  <a:pt x="377140" y="222585"/>
                </a:lnTo>
                <a:lnTo>
                  <a:pt x="275970" y="222585"/>
                </a:lnTo>
                <a:lnTo>
                  <a:pt x="275970" y="119963"/>
                </a:lnTo>
                <a:lnTo>
                  <a:pt x="332903" y="119963"/>
                </a:lnTo>
                <a:lnTo>
                  <a:pt x="332896" y="107323"/>
                </a:lnTo>
                <a:lnTo>
                  <a:pt x="275970" y="107323"/>
                </a:lnTo>
                <a:lnTo>
                  <a:pt x="275970" y="11235"/>
                </a:lnTo>
                <a:close/>
              </a:path>
              <a:path w="377190" h="233679" extrusionOk="0">
                <a:moveTo>
                  <a:pt x="377140" y="147388"/>
                </a:moveTo>
                <a:lnTo>
                  <a:pt x="368732" y="147388"/>
                </a:lnTo>
                <a:lnTo>
                  <a:pt x="360551" y="186656"/>
                </a:lnTo>
                <a:lnTo>
                  <a:pt x="347303" y="209447"/>
                </a:lnTo>
                <a:lnTo>
                  <a:pt x="326940" y="220008"/>
                </a:lnTo>
                <a:lnTo>
                  <a:pt x="297415" y="222585"/>
                </a:lnTo>
                <a:lnTo>
                  <a:pt x="377140" y="222585"/>
                </a:lnTo>
                <a:lnTo>
                  <a:pt x="377140" y="147388"/>
                </a:lnTo>
                <a:close/>
              </a:path>
              <a:path w="377190" h="233679" extrusionOk="0">
                <a:moveTo>
                  <a:pt x="332903" y="119963"/>
                </a:moveTo>
                <a:lnTo>
                  <a:pt x="288431" y="119963"/>
                </a:lnTo>
                <a:lnTo>
                  <a:pt x="302374" y="122714"/>
                </a:lnTo>
                <a:lnTo>
                  <a:pt x="313071" y="130957"/>
                </a:lnTo>
                <a:lnTo>
                  <a:pt x="320654" y="145816"/>
                </a:lnTo>
                <a:lnTo>
                  <a:pt x="325257" y="168416"/>
                </a:lnTo>
                <a:lnTo>
                  <a:pt x="332932" y="168416"/>
                </a:lnTo>
                <a:lnTo>
                  <a:pt x="332903" y="119963"/>
                </a:lnTo>
                <a:close/>
              </a:path>
              <a:path w="377190" h="233679" extrusionOk="0">
                <a:moveTo>
                  <a:pt x="212401" y="11235"/>
                </a:moveTo>
                <a:lnTo>
                  <a:pt x="142791" y="11235"/>
                </a:lnTo>
                <a:lnTo>
                  <a:pt x="150791" y="11605"/>
                </a:lnTo>
                <a:lnTo>
                  <a:pt x="160288" y="13742"/>
                </a:lnTo>
                <a:lnTo>
                  <a:pt x="168418" y="19184"/>
                </a:lnTo>
                <a:lnTo>
                  <a:pt x="172319" y="29473"/>
                </a:lnTo>
                <a:lnTo>
                  <a:pt x="172319" y="164144"/>
                </a:lnTo>
                <a:lnTo>
                  <a:pt x="182874" y="164144"/>
                </a:lnTo>
                <a:lnTo>
                  <a:pt x="182874" y="29473"/>
                </a:lnTo>
                <a:lnTo>
                  <a:pt x="186807" y="19184"/>
                </a:lnTo>
                <a:lnTo>
                  <a:pt x="194944" y="13742"/>
                </a:lnTo>
                <a:lnTo>
                  <a:pt x="204428" y="11605"/>
                </a:lnTo>
                <a:lnTo>
                  <a:pt x="212401" y="11235"/>
                </a:lnTo>
                <a:close/>
              </a:path>
              <a:path w="377190" h="233679" extrusionOk="0">
                <a:moveTo>
                  <a:pt x="332869" y="62361"/>
                </a:moveTo>
                <a:lnTo>
                  <a:pt x="332733" y="62575"/>
                </a:lnTo>
                <a:lnTo>
                  <a:pt x="325317" y="62575"/>
                </a:lnTo>
                <a:lnTo>
                  <a:pt x="324536" y="69699"/>
                </a:lnTo>
                <a:lnTo>
                  <a:pt x="320039" y="85281"/>
                </a:lnTo>
                <a:lnTo>
                  <a:pt x="308722" y="100643"/>
                </a:lnTo>
                <a:lnTo>
                  <a:pt x="287457" y="107323"/>
                </a:lnTo>
                <a:lnTo>
                  <a:pt x="332896" y="107323"/>
                </a:lnTo>
                <a:lnTo>
                  <a:pt x="332869" y="62575"/>
                </a:lnTo>
                <a:lnTo>
                  <a:pt x="325340" y="62361"/>
                </a:lnTo>
                <a:lnTo>
                  <a:pt x="332869" y="62361"/>
                </a:lnTo>
                <a:close/>
              </a:path>
              <a:path w="377190" h="233679" extrusionOk="0">
                <a:moveTo>
                  <a:pt x="375035" y="0"/>
                </a:moveTo>
                <a:lnTo>
                  <a:pt x="136540" y="0"/>
                </a:lnTo>
                <a:lnTo>
                  <a:pt x="136540" y="11235"/>
                </a:lnTo>
                <a:lnTo>
                  <a:pt x="275970" y="11235"/>
                </a:lnTo>
                <a:lnTo>
                  <a:pt x="314349" y="11937"/>
                </a:lnTo>
                <a:lnTo>
                  <a:pt x="340967" y="19016"/>
                </a:lnTo>
                <a:lnTo>
                  <a:pt x="358277" y="39930"/>
                </a:lnTo>
                <a:lnTo>
                  <a:pt x="368732" y="82140"/>
                </a:lnTo>
                <a:lnTo>
                  <a:pt x="375035" y="82140"/>
                </a:lnTo>
                <a:lnTo>
                  <a:pt x="375035" y="0"/>
                </a:lnTo>
                <a:close/>
              </a:path>
            </a:pathLst>
          </a:custGeom>
          <a:solidFill>
            <a:srgbClr val="C0200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2"/>
          <p:cNvSpPr/>
          <p:nvPr/>
        </p:nvSpPr>
        <p:spPr>
          <a:xfrm>
            <a:off x="17799291" y="9983921"/>
            <a:ext cx="86677" cy="0"/>
          </a:xfrm>
          <a:custGeom>
            <a:avLst/>
            <a:gdLst/>
            <a:ahLst/>
            <a:cxnLst/>
            <a:rect l="l" t="t" r="r" b="b"/>
            <a:pathLst>
              <a:path w="95250" h="120000" extrusionOk="0">
                <a:moveTo>
                  <a:pt x="0" y="0"/>
                </a:moveTo>
                <a:lnTo>
                  <a:pt x="95138" y="0"/>
                </a:lnTo>
              </a:path>
            </a:pathLst>
          </a:custGeom>
          <a:noFill/>
          <a:ln w="11350" cap="flat" cmpd="sng">
            <a:solidFill>
              <a:srgbClr val="C020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2"/>
          <p:cNvSpPr/>
          <p:nvPr/>
        </p:nvSpPr>
        <p:spPr>
          <a:xfrm>
            <a:off x="17842568" y="9786789"/>
            <a:ext cx="0" cy="192423"/>
          </a:xfrm>
          <a:custGeom>
            <a:avLst/>
            <a:gdLst/>
            <a:ahLst/>
            <a:cxnLst/>
            <a:rect l="l" t="t" r="r" b="b"/>
            <a:pathLst>
              <a:path w="120000" h="211454" extrusionOk="0">
                <a:moveTo>
                  <a:pt x="0" y="0"/>
                </a:moveTo>
                <a:lnTo>
                  <a:pt x="0" y="211037"/>
                </a:lnTo>
              </a:path>
            </a:pathLst>
          </a:custGeom>
          <a:noFill/>
          <a:ln w="35400" cap="flat" cmpd="sng">
            <a:solidFill>
              <a:srgbClr val="C020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2"/>
          <p:cNvSpPr/>
          <p:nvPr/>
        </p:nvSpPr>
        <p:spPr>
          <a:xfrm>
            <a:off x="17799291" y="9781617"/>
            <a:ext cx="86677" cy="0"/>
          </a:xfrm>
          <a:custGeom>
            <a:avLst/>
            <a:gdLst/>
            <a:ahLst/>
            <a:cxnLst/>
            <a:rect l="l" t="t" r="r" b="b"/>
            <a:pathLst>
              <a:path w="95250" h="120000" extrusionOk="0">
                <a:moveTo>
                  <a:pt x="0" y="0"/>
                </a:moveTo>
                <a:lnTo>
                  <a:pt x="95138" y="0"/>
                </a:lnTo>
              </a:path>
            </a:pathLst>
          </a:custGeom>
          <a:noFill/>
          <a:ln w="11350" cap="flat" cmpd="sng">
            <a:solidFill>
              <a:srgbClr val="C020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2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52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52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96" name="Google Shape;96;p52"/>
          <p:cNvSpPr/>
          <p:nvPr/>
        </p:nvSpPr>
        <p:spPr>
          <a:xfrm>
            <a:off x="16352915" y="9566910"/>
            <a:ext cx="1733100" cy="5145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52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87647" y="525849"/>
            <a:ext cx="1111644" cy="1039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OBJECT_2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3"/>
          <p:cNvSpPr txBox="1">
            <a:spLocks noGrp="1"/>
          </p:cNvSpPr>
          <p:nvPr>
            <p:ph type="ctrTitle"/>
          </p:nvPr>
        </p:nvSpPr>
        <p:spPr>
          <a:xfrm>
            <a:off x="1371600" y="3188970"/>
            <a:ext cx="15544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27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100" name="Google Shape;100;p53"/>
          <p:cNvSpPr txBox="1">
            <a:spLocks noGrp="1"/>
          </p:cNvSpPr>
          <p:nvPr>
            <p:ph type="subTitle" idx="1"/>
          </p:nvPr>
        </p:nvSpPr>
        <p:spPr>
          <a:xfrm>
            <a:off x="2743200" y="5760720"/>
            <a:ext cx="1280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  <a:defRPr sz="27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  <a:defRPr sz="27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7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7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7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7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7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7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7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53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53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53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 copy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Image"/>
          <p:cNvSpPr>
            <a:spLocks noGrp="1"/>
          </p:cNvSpPr>
          <p:nvPr>
            <p:ph type="pic" sz="half" idx="13"/>
          </p:nvPr>
        </p:nvSpPr>
        <p:spPr>
          <a:xfrm>
            <a:off x="12215813" y="637"/>
            <a:ext cx="6072190" cy="102857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6" name="Customer Experience"/>
          <p:cNvSpPr txBox="1">
            <a:spLocks noGrp="1"/>
          </p:cNvSpPr>
          <p:nvPr>
            <p:ph type="body" sz="quarter" idx="14"/>
          </p:nvPr>
        </p:nvSpPr>
        <p:spPr>
          <a:xfrm>
            <a:off x="791764" y="1571546"/>
            <a:ext cx="7385448" cy="1737102"/>
          </a:xfrm>
          <a:prstGeom prst="rect">
            <a:avLst/>
          </a:prstGeom>
        </p:spPr>
        <p:txBody>
          <a:bodyPr>
            <a:spAutoFit/>
          </a:bodyPr>
          <a:lstStyle>
            <a:lvl1pPr defTabSz="821542">
              <a:lnSpc>
                <a:spcPct val="100000"/>
              </a:lnSpc>
              <a:spcBef>
                <a:spcPts val="0"/>
              </a:spcBef>
              <a:buFontTx/>
              <a:defRPr sz="5344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Customer Experience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quarter" idx="15"/>
          </p:nvPr>
        </p:nvSpPr>
        <p:spPr>
          <a:xfrm>
            <a:off x="791769" y="3982641"/>
            <a:ext cx="10018822" cy="3389166"/>
          </a:xfrm>
          <a:prstGeom prst="rect">
            <a:avLst/>
          </a:prstGeom>
        </p:spPr>
        <p:txBody>
          <a:bodyPr lIns="50800" tIns="50800" rIns="50800" bIns="50800"/>
          <a:lstStyle>
            <a:lvl1pPr defTabSz="821542">
              <a:lnSpc>
                <a:spcPct val="100000"/>
              </a:lnSpc>
              <a:spcBef>
                <a:spcPts val="0"/>
              </a:spcBef>
              <a:buFontTx/>
              <a:defRPr sz="3376">
                <a:solidFill>
                  <a:srgbClr val="A7A7A7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321472" defTabSz="82154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376">
                <a:solidFill>
                  <a:srgbClr val="A7A7A7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642946" defTabSz="82154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376">
                <a:solidFill>
                  <a:srgbClr val="A7A7A7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964420" defTabSz="82154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376">
                <a:solidFill>
                  <a:srgbClr val="A7A7A7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1285894" defTabSz="82154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376">
                <a:solidFill>
                  <a:srgbClr val="A7A7A7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Image"/>
          <p:cNvSpPr>
            <a:spLocks noGrp="1"/>
          </p:cNvSpPr>
          <p:nvPr>
            <p:ph type="pic" sz="quarter" idx="16"/>
          </p:nvPr>
        </p:nvSpPr>
        <p:spPr>
          <a:xfrm>
            <a:off x="16430627" y="468812"/>
            <a:ext cx="1303734" cy="9145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2591876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94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1"/>
            <a:ext cx="7955280" cy="637098"/>
          </a:xfrm>
          <a:prstGeom prst="rect">
            <a:avLst/>
          </a:prstGeom>
        </p:spPr>
        <p:txBody>
          <a:bodyPr t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1"/>
            <a:ext cx="7955280" cy="637098"/>
          </a:xfrm>
          <a:prstGeom prst="rect">
            <a:avLst/>
          </a:prstGeom>
        </p:spPr>
        <p:txBody>
          <a:bodyPr t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71E32BFE-9A8A-3B46-B0B7-16CDA70EDB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0"/>
            <a:ext cx="0" cy="0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4CDAAF4D-6E5C-9943-B989-E610C311C3B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0" y="0"/>
            <a:ext cx="0" cy="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F01F2FB-B0F6-BE48-BFA2-8AB8B6B67E91}" type="datetimeFigureOut">
              <a:rPr lang="en-US"/>
              <a:pPr>
                <a:defRPr/>
              </a:pPr>
              <a:t>2/27/24</a:t>
            </a:fld>
            <a:endParaRPr lang="en-US"/>
          </a:p>
        </p:txBody>
      </p:sp>
      <p:sp>
        <p:nvSpPr>
          <p:cNvPr id="7" name="Holder 7">
            <a:extLst>
              <a:ext uri="{FF2B5EF4-FFF2-40B4-BE49-F238E27FC236}">
                <a16:creationId xmlns:a16="http://schemas.microsoft.com/office/drawing/2014/main" id="{509D5116-67AD-1E4F-9A7A-5E43E147E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2BE798-5A31-034F-9B39-E29129EA3C6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279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us02web.zoom.us/meeting/register/tZUkcuioqzwqE9wI1WMLbA6XY0Im2vJ2GpPk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https://mindthex.com/el-futuro-de-cx-powered-by-ai-chatbots/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mindthex.com/nps-como-metrica/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hyperlink" Target="https://mindthex.com/customer-journey-un-enfoque-disruptivo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hyperlink" Target="https://mindthex.com/mejorando-tu-nps-con-customer-personas/" TargetMode="External"/><Relationship Id="rId5" Type="http://schemas.openxmlformats.org/officeDocument/2006/relationships/image" Target="../media/image11.png"/><Relationship Id="rId10" Type="http://schemas.openxmlformats.org/officeDocument/2006/relationships/image" Target="../media/image14.jpg"/><Relationship Id="rId4" Type="http://schemas.openxmlformats.org/officeDocument/2006/relationships/image" Target="../media/image5.png"/><Relationship Id="rId9" Type="http://schemas.openxmlformats.org/officeDocument/2006/relationships/hyperlink" Target="https://mindthex.com/mitos-y-realidades-nps-como-metrica-parte-2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pn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1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6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36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37.gi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3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39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40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gif"/><Relationship Id="rId4" Type="http://schemas.openxmlformats.org/officeDocument/2006/relationships/image" Target="../media/image1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41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1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1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1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1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1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1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jpg"/><Relationship Id="rId5" Type="http://schemas.openxmlformats.org/officeDocument/2006/relationships/hyperlink" Target="http://drive.google.com/file/d/1zDRfNRZ4B4JGccgHm3wLD1brp9jTziF7/view" TargetMode="External"/><Relationship Id="rId4" Type="http://schemas.openxmlformats.org/officeDocument/2006/relationships/image" Target="../media/image1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hyperlink" Target="https://zfrmz.com/HtFjH9FPXqKYWnhB1tUW" TargetMode="External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inkedin.com/company/comunidad-cx/?viewAsMember=true#:~:text=106%20followers-,Follow,-Sign%20up" TargetMode="External"/><Relationship Id="rId11" Type="http://schemas.openxmlformats.org/officeDocument/2006/relationships/image" Target="../media/image55.png"/><Relationship Id="rId5" Type="http://schemas.openxmlformats.org/officeDocument/2006/relationships/image" Target="../media/image52.png"/><Relationship Id="rId10" Type="http://schemas.openxmlformats.org/officeDocument/2006/relationships/hyperlink" Target="http://wa.me/5491173642764" TargetMode="External"/><Relationship Id="rId4" Type="http://schemas.openxmlformats.org/officeDocument/2006/relationships/image" Target="../media/image16.png"/><Relationship Id="rId9" Type="http://schemas.openxmlformats.org/officeDocument/2006/relationships/image" Target="../media/image54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g"/><Relationship Id="rId5" Type="http://schemas.openxmlformats.org/officeDocument/2006/relationships/hyperlink" Target="http://www.youtube.com/watch?v=QaAou_g5V04" TargetMode="External"/><Relationship Id="rId4" Type="http://schemas.openxmlformats.org/officeDocument/2006/relationships/image" Target="../media/image16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6.png"/><Relationship Id="rId7" Type="http://schemas.openxmlformats.org/officeDocument/2006/relationships/hyperlink" Target="https://www.linkedin.com/company/comunidad-cx/?viewAsMember=true#:~:text=106%20followers-,Follow,-Sign%20up" TargetMode="Externa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g"/><Relationship Id="rId11" Type="http://schemas.openxmlformats.org/officeDocument/2006/relationships/image" Target="../media/image55.png"/><Relationship Id="rId5" Type="http://schemas.openxmlformats.org/officeDocument/2006/relationships/image" Target="../media/image54.jpg"/><Relationship Id="rId10" Type="http://schemas.openxmlformats.org/officeDocument/2006/relationships/hyperlink" Target="http://wa.me/5491173642764" TargetMode="External"/><Relationship Id="rId4" Type="http://schemas.openxmlformats.org/officeDocument/2006/relationships/image" Target="../media/image52.png"/><Relationship Id="rId9" Type="http://schemas.openxmlformats.org/officeDocument/2006/relationships/hyperlink" Target="https://zfrmz.com/HtFjH9FPXqKYWnhB1tUW" TargetMode="Externa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hyperlink" Target="https://www.linkedin.com/company/the-x/?viewAsMember=true#:~:text=8%20employees-,Following,-Visit%20website" TargetMode="External"/><Relationship Id="rId7" Type="http://schemas.openxmlformats.org/officeDocument/2006/relationships/image" Target="../media/image59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indthex.com/" TargetMode="External"/><Relationship Id="rId11" Type="http://schemas.openxmlformats.org/officeDocument/2006/relationships/image" Target="../media/image63.png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openxmlformats.org/officeDocument/2006/relationships/image" Target="../media/image53.png"/><Relationship Id="rId9" Type="http://schemas.openxmlformats.org/officeDocument/2006/relationships/image" Target="../media/image6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1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16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18" Type="http://schemas.openxmlformats.org/officeDocument/2006/relationships/image" Target="../media/image87.png"/><Relationship Id="rId26" Type="http://schemas.openxmlformats.org/officeDocument/2006/relationships/image" Target="../media/image95.png"/><Relationship Id="rId3" Type="http://schemas.openxmlformats.org/officeDocument/2006/relationships/image" Target="../media/image10.png"/><Relationship Id="rId21" Type="http://schemas.openxmlformats.org/officeDocument/2006/relationships/image" Target="../media/image90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25" Type="http://schemas.openxmlformats.org/officeDocument/2006/relationships/image" Target="../media/image94.png"/><Relationship Id="rId2" Type="http://schemas.openxmlformats.org/officeDocument/2006/relationships/notesSlide" Target="../notesSlides/notesSlide70.xml"/><Relationship Id="rId16" Type="http://schemas.openxmlformats.org/officeDocument/2006/relationships/image" Target="../media/image85.png"/><Relationship Id="rId20" Type="http://schemas.openxmlformats.org/officeDocument/2006/relationships/image" Target="../media/image89.png"/><Relationship Id="rId29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24" Type="http://schemas.openxmlformats.org/officeDocument/2006/relationships/image" Target="../media/image93.png"/><Relationship Id="rId5" Type="http://schemas.openxmlformats.org/officeDocument/2006/relationships/image" Target="../media/image74.png"/><Relationship Id="rId15" Type="http://schemas.openxmlformats.org/officeDocument/2006/relationships/image" Target="../media/image84.png"/><Relationship Id="rId23" Type="http://schemas.openxmlformats.org/officeDocument/2006/relationships/image" Target="../media/image92.png"/><Relationship Id="rId28" Type="http://schemas.openxmlformats.org/officeDocument/2006/relationships/image" Target="../media/image97.png"/><Relationship Id="rId10" Type="http://schemas.openxmlformats.org/officeDocument/2006/relationships/image" Target="../media/image79.png"/><Relationship Id="rId19" Type="http://schemas.openxmlformats.org/officeDocument/2006/relationships/image" Target="../media/image88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Relationship Id="rId22" Type="http://schemas.openxmlformats.org/officeDocument/2006/relationships/image" Target="../media/image91.png"/><Relationship Id="rId27" Type="http://schemas.openxmlformats.org/officeDocument/2006/relationships/image" Target="../media/image96.png"/><Relationship Id="rId30" Type="http://schemas.openxmlformats.org/officeDocument/2006/relationships/image" Target="../media/image9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1.png"/><Relationship Id="rId4" Type="http://schemas.openxmlformats.org/officeDocument/2006/relationships/hyperlink" Target="https://mindthex.com/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"/>
          <p:cNvSpPr txBox="1"/>
          <p:nvPr/>
        </p:nvSpPr>
        <p:spPr>
          <a:xfrm>
            <a:off x="2410125" y="6300000"/>
            <a:ext cx="5920500" cy="15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TheX</a:t>
            </a:r>
            <a:endParaRPr sz="9600" b="0" i="0" u="none" strike="noStrike" cap="none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2519275" y="7961900"/>
            <a:ext cx="9132398" cy="203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400" b="1" dirty="0">
                <a:solidFill>
                  <a:srgbClr val="FFFFFF"/>
                </a:solidFill>
                <a:latin typeface="Oswald"/>
                <a:sym typeface="Oswald"/>
              </a:rPr>
              <a:t>EX 2024 – </a:t>
            </a:r>
            <a:r>
              <a:rPr lang="en-US" sz="4400" b="1" dirty="0" err="1">
                <a:solidFill>
                  <a:srgbClr val="FFFFFF"/>
                </a:solidFill>
                <a:latin typeface="Oswald"/>
                <a:sym typeface="Oswald"/>
              </a:rPr>
              <a:t>Estrategia</a:t>
            </a:r>
            <a:r>
              <a:rPr lang="en-US" sz="4400" b="1" dirty="0">
                <a:solidFill>
                  <a:srgbClr val="FFFFFF"/>
                </a:solidFill>
                <a:latin typeface="Oswald"/>
                <a:sym typeface="Oswald"/>
              </a:rPr>
              <a:t> y Plan de </a:t>
            </a:r>
            <a:r>
              <a:rPr lang="en-US" sz="4400" b="1" dirty="0" err="1">
                <a:solidFill>
                  <a:srgbClr val="FFFFFF"/>
                </a:solidFill>
                <a:latin typeface="Oswald"/>
                <a:sym typeface="Oswald"/>
              </a:rPr>
              <a:t>Acción</a:t>
            </a:r>
            <a:r>
              <a:rPr lang="en-US" sz="4400" b="1" dirty="0">
                <a:solidFill>
                  <a:srgbClr val="FFFFFF"/>
                </a:solidFill>
                <a:latin typeface="Oswald"/>
                <a:sym typeface="Oswald"/>
              </a:rPr>
              <a:t> para </a:t>
            </a:r>
            <a:r>
              <a:rPr lang="en-US" sz="4400" b="1" dirty="0" err="1">
                <a:solidFill>
                  <a:srgbClr val="FFFFFF"/>
                </a:solidFill>
                <a:latin typeface="Oswald"/>
                <a:sym typeface="Oswald"/>
              </a:rPr>
              <a:t>Marcar</a:t>
            </a:r>
            <a:r>
              <a:rPr lang="en-US" sz="4400" b="1" dirty="0">
                <a:solidFill>
                  <a:srgbClr val="FFFFFF"/>
                </a:solidFill>
                <a:latin typeface="Oswald"/>
                <a:sym typeface="Oswald"/>
              </a:rPr>
              <a:t> la </a:t>
            </a:r>
            <a:r>
              <a:rPr lang="en-US" sz="4400" b="1" dirty="0" err="1">
                <a:solidFill>
                  <a:srgbClr val="FFFFFF"/>
                </a:solidFill>
                <a:latin typeface="Oswald"/>
                <a:sym typeface="Oswald"/>
              </a:rPr>
              <a:t>Diferencia</a:t>
            </a:r>
            <a:endParaRPr lang="en-US" sz="4400" b="1" dirty="0">
              <a:solidFill>
                <a:srgbClr val="FFFFFF"/>
              </a:solidFill>
              <a:latin typeface="Oswald"/>
              <a:sym typeface="Oswald"/>
            </a:endParaRPr>
          </a:p>
          <a:p>
            <a:pPr lvl="0">
              <a:buSzPts val="4000"/>
            </a:pPr>
            <a:r>
              <a:rPr lang="en-US" sz="4000" b="1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29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-Feb-24</a:t>
            </a:r>
            <a:endParaRPr sz="4000" b="0" i="0" u="none" strike="noStrike" cap="none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/>
          <p:nvPr/>
        </p:nvSpPr>
        <p:spPr>
          <a:xfrm>
            <a:off x="-22400" y="-9800"/>
            <a:ext cx="18288000" cy="10287000"/>
          </a:xfrm>
          <a:prstGeom prst="rect">
            <a:avLst/>
          </a:prstGeom>
          <a:solidFill>
            <a:srgbClr val="F5F6F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7"/>
          <p:cNvPicPr preferRelativeResize="0"/>
          <p:nvPr/>
        </p:nvPicPr>
        <p:blipFill rotWithShape="1">
          <a:blip r:embed="rId3">
            <a:alphaModFix/>
          </a:blip>
          <a:srcRect l="2794" r="2794"/>
          <a:stretch/>
        </p:blipFill>
        <p:spPr>
          <a:xfrm>
            <a:off x="8545" y="12600"/>
            <a:ext cx="18287998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400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Nuestra serie de eventos en AI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21" name="Google Shape;12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031010" y="646250"/>
            <a:ext cx="1604390" cy="149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8"/>
          <p:cNvSpPr txBox="1"/>
          <p:nvPr/>
        </p:nvSpPr>
        <p:spPr>
          <a:xfrm>
            <a:off x="10901975" y="2590500"/>
            <a:ext cx="5717100" cy="12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3400">
                <a:solidFill>
                  <a:srgbClr val="44546A"/>
                </a:solidFill>
                <a:latin typeface="Oswald Medium"/>
                <a:ea typeface="Oswald Medium"/>
                <a:cs typeface="Oswald Medium"/>
                <a:sym typeface="Oswald Medium"/>
              </a:rPr>
              <a:t>El Futuro de UX </a:t>
            </a:r>
            <a:endParaRPr sz="3400">
              <a:solidFill>
                <a:srgbClr val="44546A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2800">
                <a:solidFill>
                  <a:srgbClr val="44546A"/>
                </a:solidFill>
                <a:latin typeface="Oswald Medium"/>
                <a:ea typeface="Oswald Medium"/>
                <a:cs typeface="Oswald Medium"/>
                <a:sym typeface="Oswald Medium"/>
              </a:rPr>
              <a:t>powered by</a:t>
            </a:r>
            <a:r>
              <a:rPr lang="en-US" sz="3400">
                <a:solidFill>
                  <a:srgbClr val="44546A"/>
                </a:solidFill>
                <a:latin typeface="Oswald Medium"/>
                <a:ea typeface="Oswald Medium"/>
                <a:cs typeface="Oswald Medium"/>
                <a:sym typeface="Oswald Medium"/>
              </a:rPr>
              <a:t> AI</a:t>
            </a:r>
            <a:endParaRPr sz="3400" b="0" i="0" u="none" strike="noStrike" cap="none">
              <a:solidFill>
                <a:srgbClr val="44546A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23" name="Google Shape;123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10450" y="3038025"/>
            <a:ext cx="3681040" cy="3711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8">
            <a:hlinkClick r:id="rId5"/>
          </p:cNvPr>
          <p:cNvSpPr/>
          <p:nvPr/>
        </p:nvSpPr>
        <p:spPr>
          <a:xfrm>
            <a:off x="1807031" y="6952793"/>
            <a:ext cx="2688000" cy="801300"/>
          </a:xfrm>
          <a:prstGeom prst="roundRect">
            <a:avLst>
              <a:gd name="adj" fmla="val 16667"/>
            </a:avLst>
          </a:prstGeom>
          <a:solidFill>
            <a:srgbClr val="4454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VER GRABACIÓN</a:t>
            </a:r>
            <a:endParaRPr sz="2400" b="1" i="0" u="none" strike="noStrike" cap="non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125" name="Google Shape;125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93086" y="3038025"/>
            <a:ext cx="3681040" cy="3711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8"/>
          <p:cNvSpPr/>
          <p:nvPr/>
        </p:nvSpPr>
        <p:spPr>
          <a:xfrm>
            <a:off x="5989666" y="6952793"/>
            <a:ext cx="2688000" cy="801300"/>
          </a:xfrm>
          <a:prstGeom prst="roundRect">
            <a:avLst>
              <a:gd name="adj" fmla="val 16667"/>
            </a:avLst>
          </a:prstGeom>
          <a:solidFill>
            <a:srgbClr val="8296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 CURSO</a:t>
            </a:r>
            <a:endParaRPr sz="2400" b="1" i="0" u="none" strike="noStrike" cap="non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127" name="Google Shape;12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735905" y="3964186"/>
            <a:ext cx="4049316" cy="3910686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>
            <a:hlinkClick r:id="rId8"/>
          </p:cNvPr>
          <p:cNvSpPr/>
          <p:nvPr/>
        </p:nvSpPr>
        <p:spPr>
          <a:xfrm>
            <a:off x="11899773" y="8043440"/>
            <a:ext cx="3721500" cy="1060500"/>
          </a:xfrm>
          <a:prstGeom prst="roundRect">
            <a:avLst>
              <a:gd name="adj" fmla="val 16667"/>
            </a:avLst>
          </a:prstGeom>
          <a:solidFill>
            <a:srgbClr val="1AD2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SIGUIENTE EVENTO</a:t>
            </a:r>
            <a:endParaRPr sz="2400" b="1" i="0" u="none" strike="noStrike" cap="non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/>
          <p:nvPr/>
        </p:nvSpPr>
        <p:spPr>
          <a:xfrm>
            <a:off x="-22400" y="-9800"/>
            <a:ext cx="18288000" cy="10287000"/>
          </a:xfrm>
          <a:prstGeom prst="rect">
            <a:avLst/>
          </a:prstGeom>
          <a:solidFill>
            <a:srgbClr val="F5F6F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5" y="1260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4000" b="0" i="0" u="none" strike="noStrike" cap="none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Acerca de nuestros eventos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21" name="Google Shape;121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031010" y="646250"/>
            <a:ext cx="1604390" cy="149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3"/>
          <p:cNvSpPr txBox="1"/>
          <p:nvPr/>
        </p:nvSpPr>
        <p:spPr>
          <a:xfrm>
            <a:off x="1172475" y="1729900"/>
            <a:ext cx="92475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1AD2ED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23" name="Google Shape;123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56443" y="3036857"/>
            <a:ext cx="3692890" cy="3692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31416" y="3036850"/>
            <a:ext cx="3746671" cy="3692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06376" y="3036857"/>
            <a:ext cx="3746671" cy="3692887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3">
            <a:hlinkClick r:id="rId8"/>
          </p:cNvPr>
          <p:cNvSpPr/>
          <p:nvPr/>
        </p:nvSpPr>
        <p:spPr>
          <a:xfrm>
            <a:off x="1731449" y="6932456"/>
            <a:ext cx="2696400" cy="797400"/>
          </a:xfrm>
          <a:prstGeom prst="roundRect">
            <a:avLst>
              <a:gd name="adj" fmla="val 16667"/>
            </a:avLst>
          </a:prstGeom>
          <a:solidFill>
            <a:srgbClr val="4454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VER GRABACIÓN</a:t>
            </a:r>
            <a:endParaRPr sz="2400" b="1" i="0" u="none" strike="noStrike" cap="non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27" name="Google Shape;127;p3">
            <a:hlinkClick r:id="rId9"/>
          </p:cNvPr>
          <p:cNvSpPr/>
          <p:nvPr/>
        </p:nvSpPr>
        <p:spPr>
          <a:xfrm>
            <a:off x="5756485" y="6932456"/>
            <a:ext cx="2696400" cy="797400"/>
          </a:xfrm>
          <a:prstGeom prst="roundRect">
            <a:avLst>
              <a:gd name="adj" fmla="val 16667"/>
            </a:avLst>
          </a:prstGeom>
          <a:solidFill>
            <a:srgbClr val="4454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VER GRABACIÓN</a:t>
            </a:r>
            <a:endParaRPr sz="2400" b="1" i="0" u="none" strike="noStrike" cap="non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128" name="Google Shape;128;p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388735" y="3036857"/>
            <a:ext cx="3692890" cy="369288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3">
            <a:hlinkClick r:id="rId11"/>
          </p:cNvPr>
          <p:cNvSpPr/>
          <p:nvPr/>
        </p:nvSpPr>
        <p:spPr>
          <a:xfrm>
            <a:off x="9754649" y="6932456"/>
            <a:ext cx="2696400" cy="797400"/>
          </a:xfrm>
          <a:prstGeom prst="roundRect">
            <a:avLst>
              <a:gd name="adj" fmla="val 16667"/>
            </a:avLst>
          </a:prstGeom>
          <a:solidFill>
            <a:srgbClr val="4454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VER GRABACIÓN</a:t>
            </a:r>
            <a:endParaRPr sz="2400" b="1" i="0" u="none" strike="noStrike" cap="non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0" name="Google Shape;130;p3">
            <a:hlinkClick r:id="rId12"/>
          </p:cNvPr>
          <p:cNvSpPr/>
          <p:nvPr/>
        </p:nvSpPr>
        <p:spPr>
          <a:xfrm>
            <a:off x="13886914" y="6932456"/>
            <a:ext cx="2696400" cy="797400"/>
          </a:xfrm>
          <a:prstGeom prst="roundRect">
            <a:avLst>
              <a:gd name="adj" fmla="val 16667"/>
            </a:avLst>
          </a:prstGeom>
          <a:solidFill>
            <a:srgbClr val="4454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VER GRABACIÓN</a:t>
            </a:r>
            <a:endParaRPr sz="2400" b="1" i="0" u="none" strike="noStrike" cap="non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96B0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 txBox="1"/>
          <p:nvPr/>
        </p:nvSpPr>
        <p:spPr>
          <a:xfrm>
            <a:off x="1852550" y="4048275"/>
            <a:ext cx="14407200" cy="934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4500" b="1" i="0" u="none" strike="noStrike" cap="none" dirty="0" err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Objetivos</a:t>
            </a:r>
            <a:r>
              <a:rPr lang="en-US" sz="45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del Webinar</a:t>
            </a:r>
            <a:endParaRPr sz="6000" b="1" i="0" u="none" strike="noStrike" cap="none" dirty="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 err="1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Objetivos</a:t>
            </a: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 del Webinar.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44" name="Google Shape;144;p6"/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6"/>
          <p:cNvSpPr txBox="1"/>
          <p:nvPr/>
        </p:nvSpPr>
        <p:spPr>
          <a:xfrm>
            <a:off x="1172484" y="2264250"/>
            <a:ext cx="12768000" cy="457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>
              <a:buClr>
                <a:srgbClr val="7F7F7F"/>
              </a:buClr>
              <a:buSzPts val="3600"/>
            </a:pP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- Framework de EX: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gestión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y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tópicos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- Top EX priorities 2024.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- La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disrupción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de IA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en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EX.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- Key Takeaways.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- Como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te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podemos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acompañar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desde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TheX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n-US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n-US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n-US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96B0"/>
        </a:solidFill>
        <a:effectLst/>
      </p:bgPr>
    </p:bg>
    <p:spTree>
      <p:nvGrpSpPr>
        <p:cNvPr id="1" name="Shape 134">
          <a:extLst>
            <a:ext uri="{FF2B5EF4-FFF2-40B4-BE49-F238E27FC236}">
              <a16:creationId xmlns:a16="http://schemas.microsoft.com/office/drawing/2014/main" id="{DD89BA37-5877-2E0B-6CAB-9B1D84230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>
            <a:extLst>
              <a:ext uri="{FF2B5EF4-FFF2-40B4-BE49-F238E27FC236}">
                <a16:creationId xmlns:a16="http://schemas.microsoft.com/office/drawing/2014/main" id="{398CA7BF-832A-7EC2-062A-5DCA833CA896}"/>
              </a:ext>
            </a:extLst>
          </p:cNvPr>
          <p:cNvSpPr txBox="1"/>
          <p:nvPr/>
        </p:nvSpPr>
        <p:spPr>
          <a:xfrm>
            <a:off x="1852550" y="4048275"/>
            <a:ext cx="14407200" cy="934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45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Framework de EX: </a:t>
            </a:r>
            <a:r>
              <a:rPr lang="en-US" sz="4500" b="1" i="0" u="none" strike="noStrike" cap="none" dirty="0" err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Gestión</a:t>
            </a:r>
            <a:r>
              <a:rPr lang="en-US" sz="45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y </a:t>
            </a:r>
            <a:r>
              <a:rPr lang="en-US" sz="4500" b="1" i="0" u="none" strike="noStrike" cap="none" dirty="0" err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Tópicos</a:t>
            </a:r>
            <a:r>
              <a:rPr lang="en-US" sz="45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.</a:t>
            </a:r>
            <a:endParaRPr sz="6000" b="1" i="0" u="none" strike="noStrike" cap="none" dirty="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6" name="Google Shape;136;p5">
            <a:extLst>
              <a:ext uri="{FF2B5EF4-FFF2-40B4-BE49-F238E27FC236}">
                <a16:creationId xmlns:a16="http://schemas.microsoft.com/office/drawing/2014/main" id="{1E2306E3-4596-F2D7-D8D4-724AD15050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>
            <a:extLst>
              <a:ext uri="{FF2B5EF4-FFF2-40B4-BE49-F238E27FC236}">
                <a16:creationId xmlns:a16="http://schemas.microsoft.com/office/drawing/2014/main" id="{77C9DE9E-1526-D818-7DC2-5B09D7B7CF6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6547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>
          <a:extLst>
            <a:ext uri="{FF2B5EF4-FFF2-40B4-BE49-F238E27FC236}">
              <a16:creationId xmlns:a16="http://schemas.microsoft.com/office/drawing/2014/main" id="{D5C83988-71DF-1678-C71C-7011FE434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258e6767e04_0_11">
            <a:extLst>
              <a:ext uri="{FF2B5EF4-FFF2-40B4-BE49-F238E27FC236}">
                <a16:creationId xmlns:a16="http://schemas.microsoft.com/office/drawing/2014/main" id="{57B3F19D-4E2F-C070-50DF-229EFA6573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g258e6767e04_0_11">
            <a:extLst>
              <a:ext uri="{FF2B5EF4-FFF2-40B4-BE49-F238E27FC236}">
                <a16:creationId xmlns:a16="http://schemas.microsoft.com/office/drawing/2014/main" id="{1C9AEC61-7132-70E5-A1C0-9910C9154EB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01.png">
            <a:extLst>
              <a:ext uri="{FF2B5EF4-FFF2-40B4-BE49-F238E27FC236}">
                <a16:creationId xmlns:a16="http://schemas.microsoft.com/office/drawing/2014/main" id="{6BF913B2-0FB3-C577-662F-CDD7F8B7EC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376" y="491600"/>
            <a:ext cx="14723770" cy="890685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52F7FF3-9787-B56E-8465-0EA7C21483FB}"/>
              </a:ext>
            </a:extLst>
          </p:cNvPr>
          <p:cNvSpPr/>
          <p:nvPr/>
        </p:nvSpPr>
        <p:spPr bwMode="auto">
          <a:xfrm>
            <a:off x="1671737" y="2976409"/>
            <a:ext cx="1728192" cy="17281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898526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</a:pPr>
            <a:endParaRPr lang="es-AR" sz="3600">
              <a:latin typeface="Arial" pitchFamily="34" charset="0"/>
              <a:ea typeface="Microsoft YaHei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8129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96B0"/>
        </a:solidFill>
        <a:effectLst/>
      </p:bgPr>
    </p:bg>
    <p:spTree>
      <p:nvGrpSpPr>
        <p:cNvPr id="1" name="Shape 134">
          <a:extLst>
            <a:ext uri="{FF2B5EF4-FFF2-40B4-BE49-F238E27FC236}">
              <a16:creationId xmlns:a16="http://schemas.microsoft.com/office/drawing/2014/main" id="{553B01DD-7151-8C7A-21AE-1F4AC4021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>
            <a:extLst>
              <a:ext uri="{FF2B5EF4-FFF2-40B4-BE49-F238E27FC236}">
                <a16:creationId xmlns:a16="http://schemas.microsoft.com/office/drawing/2014/main" id="{8172752C-889D-620C-58A9-470F08B023A3}"/>
              </a:ext>
            </a:extLst>
          </p:cNvPr>
          <p:cNvSpPr txBox="1"/>
          <p:nvPr/>
        </p:nvSpPr>
        <p:spPr>
          <a:xfrm>
            <a:off x="1852550" y="4048275"/>
            <a:ext cx="14407200" cy="934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45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Top EX Priorities 2024 </a:t>
            </a:r>
            <a:endParaRPr sz="6000" b="1" i="0" u="none" strike="noStrike" cap="none" dirty="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6" name="Google Shape;136;p5">
            <a:extLst>
              <a:ext uri="{FF2B5EF4-FFF2-40B4-BE49-F238E27FC236}">
                <a16:creationId xmlns:a16="http://schemas.microsoft.com/office/drawing/2014/main" id="{6AA5CF6F-9740-DA63-0626-15470A6D5E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>
            <a:extLst>
              <a:ext uri="{FF2B5EF4-FFF2-40B4-BE49-F238E27FC236}">
                <a16:creationId xmlns:a16="http://schemas.microsoft.com/office/drawing/2014/main" id="{5B026DB8-F60C-8540-5D14-04E95E264A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0300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1">
          <a:extLst>
            <a:ext uri="{FF2B5EF4-FFF2-40B4-BE49-F238E27FC236}">
              <a16:creationId xmlns:a16="http://schemas.microsoft.com/office/drawing/2014/main" id="{ED087507-F636-9B83-813F-2E2819E5E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>
            <a:extLst>
              <a:ext uri="{FF2B5EF4-FFF2-40B4-BE49-F238E27FC236}">
                <a16:creationId xmlns:a16="http://schemas.microsoft.com/office/drawing/2014/main" id="{855D89E6-672F-F72D-A830-48D60A48D1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>
            <a:extLst>
              <a:ext uri="{FF2B5EF4-FFF2-40B4-BE49-F238E27FC236}">
                <a16:creationId xmlns:a16="http://schemas.microsoft.com/office/drawing/2014/main" id="{03F16000-DEC6-C893-E056-FFFEE788A71B}"/>
              </a:ext>
            </a:extLst>
          </p:cNvPr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Key Findings.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44" name="Google Shape;144;p6">
            <a:extLst>
              <a:ext uri="{FF2B5EF4-FFF2-40B4-BE49-F238E27FC236}">
                <a16:creationId xmlns:a16="http://schemas.microsoft.com/office/drawing/2014/main" id="{0F1F7C42-ECFC-305A-BB54-205E49159C3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6">
            <a:extLst>
              <a:ext uri="{FF2B5EF4-FFF2-40B4-BE49-F238E27FC236}">
                <a16:creationId xmlns:a16="http://schemas.microsoft.com/office/drawing/2014/main" id="{930F6F5D-4013-FA6B-161F-84D4EA9F19DE}"/>
              </a:ext>
            </a:extLst>
          </p:cNvPr>
          <p:cNvSpPr txBox="1"/>
          <p:nvPr/>
        </p:nvSpPr>
        <p:spPr>
          <a:xfrm>
            <a:off x="1172475" y="1848400"/>
            <a:ext cx="12768000" cy="8725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r>
              <a:rPr lang="es-AR" sz="1800" b="1" dirty="0">
                <a:solidFill>
                  <a:srgbClr val="5B5B5B"/>
                </a:solidFill>
                <a:effectLst/>
                <a:latin typeface="Poppins" pitchFamily="2" charset="77"/>
              </a:rPr>
              <a:t>Las principales prioridades de RR.HH. son aumentar el compromiso y la satisfacción de los empleados, la flexibilidad entre el trabajo y la vida personal,</a:t>
            </a:r>
          </a:p>
          <a:p>
            <a:r>
              <a:rPr lang="es-AR" sz="1800" b="1" dirty="0">
                <a:solidFill>
                  <a:srgbClr val="5B5B5B"/>
                </a:solidFill>
                <a:effectLst/>
                <a:latin typeface="Poppins" pitchFamily="2" charset="77"/>
              </a:rPr>
              <a:t>y la salud y el bienestar de los empleados para retener el talento. Las organizaciones buscan programas de bienestar para ayudar a abordar esas prioridades.</a:t>
            </a:r>
          </a:p>
          <a:p>
            <a:endParaRPr lang="es-AR" sz="1800" b="1" dirty="0">
              <a:solidFill>
                <a:srgbClr val="5B5B5B"/>
              </a:solidFill>
              <a:effectLst/>
              <a:latin typeface="Poppins" pitchFamily="2" charset="77"/>
            </a:endParaRPr>
          </a:p>
          <a:p>
            <a:r>
              <a:rPr lang="es-AR" sz="1800" b="1" dirty="0">
                <a:solidFill>
                  <a:srgbClr val="5B5B5B"/>
                </a:solidFill>
                <a:effectLst/>
                <a:latin typeface="Poppins" pitchFamily="2" charset="77"/>
              </a:rPr>
              <a:t>La inversión en programas de bienestar continúa creciendo a medida que los encuestados dicen que pueden ver claramente el retorno de la inversión de sus esfuerzos de bienestar y calificaron los comportamientos positivos de los empleados como el principal resultado de su programa.</a:t>
            </a:r>
          </a:p>
          <a:p>
            <a:endParaRPr lang="es-AR" sz="1800" b="1" dirty="0">
              <a:solidFill>
                <a:srgbClr val="5B5B5B"/>
              </a:solidFill>
              <a:effectLst/>
              <a:latin typeface="Poppins" pitchFamily="2" charset="77"/>
            </a:endParaRPr>
          </a:p>
          <a:p>
            <a:r>
              <a:rPr lang="es-AR" sz="1800" b="1" dirty="0">
                <a:solidFill>
                  <a:srgbClr val="5B5B5B"/>
                </a:solidFill>
                <a:effectLst/>
                <a:latin typeface="Poppins" pitchFamily="2" charset="77"/>
              </a:rPr>
              <a:t>Los programas de salud y bienestar más populares incluyen ofertas de salud mental y manejo del estrés, evaluación de riesgos para la salud, actividad física y gestión financiera.</a:t>
            </a:r>
          </a:p>
          <a:p>
            <a:endParaRPr lang="es-AR" sz="1800" b="1" dirty="0">
              <a:solidFill>
                <a:srgbClr val="5B5B5B"/>
              </a:solidFill>
              <a:effectLst/>
              <a:latin typeface="Poppins" pitchFamily="2" charset="77"/>
            </a:endParaRPr>
          </a:p>
          <a:p>
            <a:r>
              <a:rPr lang="es-AR" sz="1800" b="1" dirty="0">
                <a:solidFill>
                  <a:srgbClr val="5B5B5B"/>
                </a:solidFill>
                <a:effectLst/>
                <a:latin typeface="Poppins" pitchFamily="2" charset="77"/>
              </a:rPr>
              <a:t>La mayoría de los encuestados indicaron que mejorar la salud de los empleados y aumentar la retención y la contratación son objetivos para sus esfuerzos de salud y bienestar para los próximos 1 o 2 años.</a:t>
            </a:r>
          </a:p>
          <a:p>
            <a:endParaRPr lang="es-AR" sz="1800" b="1" dirty="0">
              <a:solidFill>
                <a:srgbClr val="5B5B5B"/>
              </a:solidFill>
              <a:effectLst/>
              <a:latin typeface="Poppins" pitchFamily="2" charset="77"/>
            </a:endParaRPr>
          </a:p>
          <a:p>
            <a:r>
              <a:rPr lang="es-AR" sz="1800" b="1" dirty="0">
                <a:solidFill>
                  <a:srgbClr val="5B5B5B"/>
                </a:solidFill>
                <a:effectLst/>
                <a:latin typeface="Poppins" pitchFamily="2" charset="77"/>
              </a:rPr>
              <a:t>De aquellos que recortaron costos en 2022 o tienen planes de hacerlo en 2023/2024, una abrumadora mayoría ha trasladado los costos a los empleados aumentando la contribución de los empleados.</a:t>
            </a:r>
          </a:p>
          <a:p>
            <a:endParaRPr lang="es-AR" sz="1800" b="1" dirty="0">
              <a:solidFill>
                <a:srgbClr val="5B5B5B"/>
              </a:solidFill>
              <a:effectLst/>
              <a:latin typeface="Poppins" pitchFamily="2" charset="77"/>
            </a:endParaRPr>
          </a:p>
          <a:p>
            <a:r>
              <a:rPr lang="es-AR" sz="1800" b="1" dirty="0">
                <a:solidFill>
                  <a:srgbClr val="5B5B5B"/>
                </a:solidFill>
                <a:effectLst/>
                <a:latin typeface="Poppins" pitchFamily="2" charset="77"/>
              </a:rPr>
              <a:t>Para maximizar la eficiencia y los resultados, la mayoría de los líderes de recursos humanos dicen que su trabajo sería más fácil si todos los beneficios estuvieran en una sola plataforma tecnológica. También quieren negociaciones e implementaciones más rápidas con nuevos recursos/socios y una mejor conciencia de los empleados y utilización de los beneficios.</a:t>
            </a:r>
          </a:p>
          <a:p>
            <a:endParaRPr lang="es-AR" sz="1800" b="1" dirty="0">
              <a:solidFill>
                <a:srgbClr val="5B5B5B"/>
              </a:solidFill>
              <a:effectLst/>
              <a:latin typeface="Poppins" pitchFamily="2" charset="77"/>
            </a:endParaRPr>
          </a:p>
          <a:p>
            <a:r>
              <a:rPr lang="es-AR" sz="1800" b="1" dirty="0">
                <a:solidFill>
                  <a:srgbClr val="5B5B5B"/>
                </a:solidFill>
                <a:effectLst/>
                <a:latin typeface="Poppins" pitchFamily="2" charset="77"/>
              </a:rPr>
              <a:t>Las redes sociales han evolucionado hasta convertirse en un medio principal para comunicar los beneficios de los empleados, solo superado por el correo electrónico y reemplazando a la intranet como número dos anterior.</a:t>
            </a:r>
          </a:p>
          <a:p>
            <a:endParaRPr lang="es-AR" sz="1800" b="1" dirty="0">
              <a:solidFill>
                <a:srgbClr val="5B5B5B"/>
              </a:solidFill>
              <a:effectLst/>
              <a:latin typeface="Poppins" pitchFamily="2" charset="77"/>
            </a:endParaRPr>
          </a:p>
          <a:p>
            <a:r>
              <a:rPr lang="es-AR" sz="1800" b="1" dirty="0">
                <a:solidFill>
                  <a:srgbClr val="5B5B5B"/>
                </a:solidFill>
                <a:effectLst/>
                <a:latin typeface="Poppins" pitchFamily="2" charset="77"/>
              </a:rPr>
              <a:t>En 2024, los empleadores indicaron que están agregando/aumentando inversiones en: • Programas de salud y bienestar • Programas de salud mental • Flexibilidad</a:t>
            </a:r>
            <a:endParaRPr lang="en-US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n-US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216917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A </a:t>
            </a:r>
            <a:r>
              <a:rPr lang="en-US" sz="4000" b="0" i="0" u="none" strike="noStrike" cap="none" dirty="0" err="1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tener</a:t>
            </a:r>
            <a:r>
              <a:rPr lang="en-US" sz="4000" b="0" i="0" u="none" strike="noStrike" cap="none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-US" sz="4000" b="0" i="0" u="none" strike="noStrike" cap="none" dirty="0" err="1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en</a:t>
            </a:r>
            <a:r>
              <a:rPr lang="en-US" sz="4000" b="0" i="0" u="none" strike="noStrike" cap="none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-US" sz="4000" b="0" i="0" u="none" strike="noStrike" cap="none" dirty="0" err="1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cuenta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44" name="Google Shape;144;p6"/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03A245E-561F-7C7F-51D0-EE7B02525F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00" y="3099420"/>
            <a:ext cx="42672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4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1">
          <a:extLst>
            <a:ext uri="{FF2B5EF4-FFF2-40B4-BE49-F238E27FC236}">
              <a16:creationId xmlns:a16="http://schemas.microsoft.com/office/drawing/2014/main" id="{61FD190A-FDC7-3966-7A8A-DFCFEAADE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>
            <a:extLst>
              <a:ext uri="{FF2B5EF4-FFF2-40B4-BE49-F238E27FC236}">
                <a16:creationId xmlns:a16="http://schemas.microsoft.com/office/drawing/2014/main" id="{664FE68C-9FC9-3C90-2571-8928D502C3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>
            <a:extLst>
              <a:ext uri="{FF2B5EF4-FFF2-40B4-BE49-F238E27FC236}">
                <a16:creationId xmlns:a16="http://schemas.microsoft.com/office/drawing/2014/main" id="{E2B05C0E-766D-923D-8A1D-069586052467}"/>
              </a:ext>
            </a:extLst>
          </p:cNvPr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Top Priorities 2024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44" name="Google Shape;144;p6">
            <a:extLst>
              <a:ext uri="{FF2B5EF4-FFF2-40B4-BE49-F238E27FC236}">
                <a16:creationId xmlns:a16="http://schemas.microsoft.com/office/drawing/2014/main" id="{B5E08E52-D755-4349-EFE9-42E2B0D9C8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3E53369-0C90-0044-8D5B-FA70DC09BE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3731" y="3275601"/>
            <a:ext cx="9518083" cy="457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2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96B0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 txBox="1"/>
          <p:nvPr/>
        </p:nvSpPr>
        <p:spPr>
          <a:xfrm>
            <a:off x="1673700" y="4208688"/>
            <a:ext cx="14407200" cy="934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45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La </a:t>
            </a:r>
            <a:r>
              <a:rPr lang="en-US" sz="4500" b="1" i="0" u="none" strike="noStrike" cap="none" dirty="0" err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Cultura</a:t>
            </a:r>
            <a:endParaRPr sz="6000" b="1" i="0" u="none" strike="noStrike" cap="none" dirty="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4419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 txBox="1"/>
          <p:nvPr/>
        </p:nvSpPr>
        <p:spPr>
          <a:xfrm>
            <a:off x="1940400" y="3438675"/>
            <a:ext cx="14407200" cy="934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45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CX Framework</a:t>
            </a:r>
            <a:endParaRPr sz="6000" b="1" i="0" u="none" strike="noStrike" cap="none" dirty="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61;g258e6767e04_0_21">
            <a:extLst>
              <a:ext uri="{FF2B5EF4-FFF2-40B4-BE49-F238E27FC236}">
                <a16:creationId xmlns:a16="http://schemas.microsoft.com/office/drawing/2014/main" id="{79D2DD13-110A-7087-4BCF-A3EE831E96C6}"/>
              </a:ext>
            </a:extLst>
          </p:cNvPr>
          <p:cNvSpPr txBox="1"/>
          <p:nvPr/>
        </p:nvSpPr>
        <p:spPr>
          <a:xfrm>
            <a:off x="1172473" y="2264250"/>
            <a:ext cx="15087300" cy="4431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0" i="0" u="none" strike="noStrike" cap="none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CULTURA ORGANIZACIONAL:</a:t>
            </a:r>
            <a:r>
              <a:rPr lang="es-ES_tradnl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b="1" i="1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Es lo que los empleados sienten, dicen o hacen cuando te vas de la sala de reunión</a:t>
            </a:r>
            <a:r>
              <a:rPr lang="es-ES_tradnl" sz="3600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.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966515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 txBox="1"/>
          <p:nvPr/>
        </p:nvSpPr>
        <p:spPr>
          <a:xfrm>
            <a:off x="1940400" y="3438675"/>
            <a:ext cx="14407200" cy="934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45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CX Framework</a:t>
            </a:r>
            <a:endParaRPr sz="6000" b="1" i="0" u="none" strike="noStrike" cap="none" dirty="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61;g258e6767e04_0_21">
            <a:extLst>
              <a:ext uri="{FF2B5EF4-FFF2-40B4-BE49-F238E27FC236}">
                <a16:creationId xmlns:a16="http://schemas.microsoft.com/office/drawing/2014/main" id="{79D2DD13-110A-7087-4BCF-A3EE831E96C6}"/>
              </a:ext>
            </a:extLst>
          </p:cNvPr>
          <p:cNvSpPr txBox="1"/>
          <p:nvPr/>
        </p:nvSpPr>
        <p:spPr>
          <a:xfrm>
            <a:off x="1172473" y="2264250"/>
            <a:ext cx="15087300" cy="3794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0" i="0" u="none" strike="noStrike" cap="none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CULTURA CUSTOMER CENTRIC:</a:t>
            </a:r>
            <a:r>
              <a:rPr lang="es-ES_tradnl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b="1" i="1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Un sistema de valores y comportamientos compartidos que centran la actividad de los empleados en mejorar la experiencia del cliente.</a:t>
            </a: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655132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58e6767e0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58e6767e04_0_2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PORQUE ES NECESARIA?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0" name="Google Shape;160;g258e6767e04_0_2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e6767e04_0_21"/>
          <p:cNvSpPr txBox="1"/>
          <p:nvPr/>
        </p:nvSpPr>
        <p:spPr>
          <a:xfrm>
            <a:off x="1172473" y="2264250"/>
            <a:ext cx="15087300" cy="5069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3600" b="1" i="0" u="none" strike="noStrike" cap="none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Enfo</a:t>
            </a:r>
            <a:r>
              <a:rPr lang="es-ES_tradnl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que Racional.</a:t>
            </a:r>
            <a:endParaRPr lang="es-ES_tradnl" sz="3600" b="1" i="0" u="none" strike="noStrike" cap="none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Descentralización.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Impacto Económico.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b="1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3600" b="1" i="0" u="none" strike="noStrike" cap="none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Enfo</a:t>
            </a:r>
            <a:r>
              <a:rPr lang="es-ES_tradnl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que Emocional.</a:t>
            </a:r>
            <a:endParaRPr lang="es-ES_tradnl" sz="3600" b="1" i="0" u="none" strike="noStrike" cap="none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>
              <a:lnSpc>
                <a:spcPct val="115000"/>
              </a:lnSpc>
            </a:pP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Cultura </a:t>
            </a:r>
            <a:r>
              <a:rPr lang="es-AR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Employee</a:t>
            </a: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 </a:t>
            </a:r>
            <a:r>
              <a:rPr lang="es-AR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Centric</a:t>
            </a: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.</a:t>
            </a:r>
            <a:endParaRPr lang="es-ES_tradnl" sz="3600" b="1" dirty="0">
              <a:solidFill>
                <a:srgbClr val="1AD2ED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Inspiración y sentido de propósito.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b="1" dirty="0">
              <a:solidFill>
                <a:srgbClr val="1AD2ED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58e6767e0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58e6767e04_0_2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PORQUE ES NECESARIA?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0" name="Google Shape;160;g258e6767e04_0_2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e6767e04_0_21"/>
          <p:cNvSpPr txBox="1"/>
          <p:nvPr/>
        </p:nvSpPr>
        <p:spPr>
          <a:xfrm>
            <a:off x="1172473" y="2264250"/>
            <a:ext cx="15087300" cy="4653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>
              <a:buClr>
                <a:srgbClr val="7F7F7F"/>
              </a:buClr>
              <a:buSzPts val="3600"/>
            </a:pPr>
            <a:r>
              <a:rPr lang="es-ES_tradnl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ADAPTACION AL MEDIO.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1" i="0" u="none" strike="noStrike" cap="none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 </a:t>
            </a:r>
            <a:r>
              <a:rPr lang="es-ES_tradnl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Megatendencias</a:t>
            </a:r>
            <a:r>
              <a:rPr lang="es-ES_tradnl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1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Economía de la Experiencia.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Democratización del poder.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Avances Tecnológicos.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b="1" dirty="0">
              <a:solidFill>
                <a:srgbClr val="1AD2ED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068979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 txBox="1"/>
          <p:nvPr/>
        </p:nvSpPr>
        <p:spPr>
          <a:xfrm>
            <a:off x="1940400" y="3438675"/>
            <a:ext cx="14407200" cy="934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45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CX Framework</a:t>
            </a:r>
            <a:endParaRPr sz="6000" b="1" i="0" u="none" strike="noStrike" cap="none" dirty="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61;g258e6767e04_0_21">
            <a:extLst>
              <a:ext uri="{FF2B5EF4-FFF2-40B4-BE49-F238E27FC236}">
                <a16:creationId xmlns:a16="http://schemas.microsoft.com/office/drawing/2014/main" id="{79D2DD13-110A-7087-4BCF-A3EE831E96C6}"/>
              </a:ext>
            </a:extLst>
          </p:cNvPr>
          <p:cNvSpPr txBox="1"/>
          <p:nvPr/>
        </p:nvSpPr>
        <p:spPr>
          <a:xfrm>
            <a:off x="1172473" y="2264250"/>
            <a:ext cx="15087300" cy="337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0" i="0" u="none" strike="noStrike" cap="none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b="1" i="1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44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Se puede cambiar el ADN? Podemos cambiar nuestro ADN?</a:t>
            </a:r>
            <a:endParaRPr lang="es-ES_tradnl" sz="44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1087906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 txBox="1"/>
          <p:nvPr/>
        </p:nvSpPr>
        <p:spPr>
          <a:xfrm>
            <a:off x="1940400" y="3438675"/>
            <a:ext cx="14407200" cy="934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45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CX Framework</a:t>
            </a:r>
            <a:endParaRPr sz="6000" b="1" i="0" u="none" strike="noStrike" cap="none" dirty="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61;g258e6767e04_0_21">
            <a:extLst>
              <a:ext uri="{FF2B5EF4-FFF2-40B4-BE49-F238E27FC236}">
                <a16:creationId xmlns:a16="http://schemas.microsoft.com/office/drawing/2014/main" id="{79D2DD13-110A-7087-4BCF-A3EE831E96C6}"/>
              </a:ext>
            </a:extLst>
          </p:cNvPr>
          <p:cNvSpPr txBox="1"/>
          <p:nvPr/>
        </p:nvSpPr>
        <p:spPr>
          <a:xfrm>
            <a:off x="1172473" y="2264250"/>
            <a:ext cx="15087300" cy="3240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0" i="0" u="none" strike="noStrike" cap="none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EPIGENÉTICA.</a:t>
            </a: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b="1" i="1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ómo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el comportamiento y el ambiente pueden causar cambios que afectan la forma en que los genes funcionan.</a:t>
            </a:r>
            <a:endParaRPr sz="3600" b="1" i="1" dirty="0">
              <a:solidFill>
                <a:schemeClr val="tx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531285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96B0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 txBox="1"/>
          <p:nvPr/>
        </p:nvSpPr>
        <p:spPr>
          <a:xfrm>
            <a:off x="1673700" y="4208688"/>
            <a:ext cx="14407200" cy="934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4500" b="1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La </a:t>
            </a:r>
            <a:r>
              <a:rPr lang="en-US" sz="4500" b="1" dirty="0" err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película</a:t>
            </a:r>
            <a:r>
              <a:rPr lang="en-US" sz="4500" b="1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del Cambio</a:t>
            </a:r>
            <a:endParaRPr sz="6000" b="1" i="0" u="none" strike="noStrike" cap="none" dirty="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5676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58e6767e0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58e6767e04_0_2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La </a:t>
            </a:r>
            <a:r>
              <a:rPr lang="en-US" sz="4000" dirty="0" err="1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Película</a:t>
            </a: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 del Cambio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0" name="Google Shape;160;g258e6767e04_0_2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e6767e04_0_21"/>
          <p:cNvSpPr txBox="1"/>
          <p:nvPr/>
        </p:nvSpPr>
        <p:spPr>
          <a:xfrm>
            <a:off x="1172473" y="2264250"/>
            <a:ext cx="15087300" cy="260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Foundation</a:t>
            </a:r>
            <a:r>
              <a:rPr lang="es-ES_tradnl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: pasos 1 a 9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Ongoing</a:t>
            </a:r>
            <a:r>
              <a:rPr lang="es-ES_tradnl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: paso 10</a:t>
            </a: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1821775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58e6767e0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58e6767e04_0_2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PASO 1.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0" name="Google Shape;160;g258e6767e04_0_2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e6767e04_0_21"/>
          <p:cNvSpPr txBox="1"/>
          <p:nvPr/>
        </p:nvSpPr>
        <p:spPr>
          <a:xfrm>
            <a:off x="1172473" y="2264250"/>
            <a:ext cx="15087300" cy="280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6000" b="1" i="0" u="none" strike="noStrike" cap="none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Cultura </a:t>
            </a:r>
            <a:r>
              <a:rPr lang="es-ES_tradnl" sz="6000" b="1" i="0" u="none" strike="noStrike" cap="none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Employee</a:t>
            </a:r>
            <a:r>
              <a:rPr lang="es-ES_tradnl" sz="6000" b="1" i="0" u="none" strike="noStrike" cap="none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s-ES_tradnl" sz="6000" b="1" i="0" u="none" strike="noStrike" cap="none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Centric</a:t>
            </a:r>
            <a:r>
              <a:rPr lang="es-ES_tradnl" sz="6000" b="1" i="0" u="none" strike="noStrike" cap="none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0" i="0" u="none" strike="noStrike" cap="none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1107038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58e6767e0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58e6767e04_0_2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PASO 2.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0" name="Google Shape;160;g258e6767e04_0_2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e6767e04_0_21"/>
          <p:cNvSpPr txBox="1"/>
          <p:nvPr/>
        </p:nvSpPr>
        <p:spPr>
          <a:xfrm>
            <a:off x="1172473" y="2264250"/>
            <a:ext cx="15087300" cy="280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60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Assessment</a:t>
            </a: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Cultura </a:t>
            </a:r>
            <a:r>
              <a:rPr lang="es-ES_tradnl" sz="60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Customer</a:t>
            </a: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s-ES_tradnl" sz="60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Centric</a:t>
            </a: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  <a:endParaRPr lang="es-ES_tradnl" sz="6000" b="1" i="0" u="none" strike="noStrike" cap="none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0" i="0" u="none" strike="noStrike" cap="none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589122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58e6767e0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58e6767e04_0_2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PASO 3.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0" name="Google Shape;160;g258e6767e04_0_2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e6767e04_0_21"/>
          <p:cNvSpPr txBox="1"/>
          <p:nvPr/>
        </p:nvSpPr>
        <p:spPr>
          <a:xfrm>
            <a:off x="1172473" y="2264250"/>
            <a:ext cx="15087300" cy="280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El </a:t>
            </a:r>
            <a:r>
              <a:rPr lang="es-ES_tradnl" sz="60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Game</a:t>
            </a: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Plan</a:t>
            </a:r>
            <a:endParaRPr lang="es-ES_tradnl" sz="6000" b="1" i="0" u="none" strike="noStrike" cap="none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0" i="0" u="none" strike="noStrike" cap="none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003017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58e6767e0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58e6767e04_0_2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PASO 4.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0" name="Google Shape;160;g258e6767e04_0_2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e6767e04_0_21"/>
          <p:cNvSpPr txBox="1"/>
          <p:nvPr/>
        </p:nvSpPr>
        <p:spPr>
          <a:xfrm>
            <a:off x="1172473" y="2264250"/>
            <a:ext cx="15087300" cy="280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Convencer al Top Management.</a:t>
            </a:r>
            <a:endParaRPr lang="es-ES_tradnl" sz="6000" b="1" i="0" u="none" strike="noStrike" cap="none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0" i="0" u="none" strike="noStrike" cap="none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1175700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957FE48-7BCB-4149-97C5-3C7F66CDF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57588"/>
            <a:ext cx="18288000" cy="5713536"/>
          </a:xfrm>
          <a:prstGeom prst="rect">
            <a:avLst/>
          </a:prstGeom>
        </p:spPr>
      </p:pic>
      <p:sp>
        <p:nvSpPr>
          <p:cNvPr id="8" name="Design &amp; Delivery">
            <a:extLst>
              <a:ext uri="{FF2B5EF4-FFF2-40B4-BE49-F238E27FC236}">
                <a16:creationId xmlns:a16="http://schemas.microsoft.com/office/drawing/2014/main" id="{CF834704-24BC-5C45-AD6E-F66465DA6425}"/>
              </a:ext>
            </a:extLst>
          </p:cNvPr>
          <p:cNvSpPr txBox="1"/>
          <p:nvPr/>
        </p:nvSpPr>
        <p:spPr>
          <a:xfrm>
            <a:off x="416602" y="787027"/>
            <a:ext cx="14866940" cy="130497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97536" tIns="97536" rIns="97536" bIns="97536">
            <a:spAutoFit/>
          </a:bodyPr>
          <a:lstStyle>
            <a:lvl1pPr defTabSz="1557866">
              <a:buClrTx/>
              <a:defRPr sz="4200">
                <a:solidFill>
                  <a:srgbClr val="A7A7A7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7200" dirty="0" err="1">
                <a:solidFill>
                  <a:srgbClr val="351F08"/>
                </a:solidFill>
                <a:latin typeface="Avenir Next Ultra Light" panose="020B0203020202020204" pitchFamily="34" charset="77"/>
                <a:cs typeface="Arial"/>
                <a:sym typeface="Arial"/>
              </a:rPr>
              <a:t>Pilares</a:t>
            </a:r>
            <a:r>
              <a:rPr lang="en-US" sz="7200" dirty="0">
                <a:solidFill>
                  <a:srgbClr val="351F08"/>
                </a:solidFill>
                <a:latin typeface="Avenir Next Ultra Light" panose="020B0203020202020204" pitchFamily="34" charset="77"/>
                <a:cs typeface="Arial"/>
                <a:sym typeface="Arial"/>
              </a:rPr>
              <a:t> #3: El </a:t>
            </a:r>
            <a:r>
              <a:rPr lang="en-US" sz="7200" dirty="0" err="1">
                <a:solidFill>
                  <a:srgbClr val="351F08"/>
                </a:solidFill>
                <a:latin typeface="Avenir Next Ultra Light" panose="020B0203020202020204" pitchFamily="34" charset="77"/>
                <a:cs typeface="Arial"/>
                <a:sym typeface="Arial"/>
              </a:rPr>
              <a:t>Poder</a:t>
            </a:r>
            <a:r>
              <a:rPr lang="en-US" sz="7200" dirty="0">
                <a:solidFill>
                  <a:srgbClr val="351F08"/>
                </a:solidFill>
                <a:latin typeface="Avenir Next Ultra Light" panose="020B0203020202020204" pitchFamily="34" charset="77"/>
                <a:cs typeface="Arial"/>
                <a:sym typeface="Arial"/>
              </a:rPr>
              <a:t> de la </a:t>
            </a:r>
            <a:r>
              <a:rPr lang="en-US" sz="7200" dirty="0" err="1">
                <a:solidFill>
                  <a:srgbClr val="351F08"/>
                </a:solidFill>
                <a:latin typeface="Avenir Next Ultra Light" panose="020B0203020202020204" pitchFamily="34" charset="77"/>
                <a:cs typeface="Arial"/>
                <a:sym typeface="Arial"/>
              </a:rPr>
              <a:t>Empatía</a:t>
            </a:r>
            <a:endParaRPr lang="en-US" sz="7200" dirty="0">
              <a:solidFill>
                <a:srgbClr val="351F08"/>
              </a:solidFill>
              <a:latin typeface="Avenir Next Ultra Light" panose="020B0203020202020204" pitchFamily="34" charset="77"/>
              <a:cs typeface="Arial"/>
              <a:sym typeface="Arial"/>
            </a:endParaRPr>
          </a:p>
        </p:txBody>
      </p:sp>
      <p:pic>
        <p:nvPicPr>
          <p:cNvPr id="5" name="Imagen" descr="Imagen">
            <a:extLst>
              <a:ext uri="{FF2B5EF4-FFF2-40B4-BE49-F238E27FC236}">
                <a16:creationId xmlns:a16="http://schemas.microsoft.com/office/drawing/2014/main" id="{19766E1E-2302-EB48-9956-FCBE431B9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4969" y="468809"/>
            <a:ext cx="977802" cy="91456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86730281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esign &amp; Delivery">
            <a:extLst>
              <a:ext uri="{FF2B5EF4-FFF2-40B4-BE49-F238E27FC236}">
                <a16:creationId xmlns:a16="http://schemas.microsoft.com/office/drawing/2014/main" id="{CF834704-24BC-5C45-AD6E-F66465DA6425}"/>
              </a:ext>
            </a:extLst>
          </p:cNvPr>
          <p:cNvSpPr txBox="1"/>
          <p:nvPr/>
        </p:nvSpPr>
        <p:spPr>
          <a:xfrm>
            <a:off x="416601" y="787027"/>
            <a:ext cx="13778370" cy="130497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97536" tIns="97536" rIns="97536" bIns="97536">
            <a:spAutoFit/>
          </a:bodyPr>
          <a:lstStyle>
            <a:lvl1pPr defTabSz="1557866">
              <a:buClrTx/>
              <a:defRPr sz="4200">
                <a:solidFill>
                  <a:srgbClr val="A7A7A7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7200" dirty="0" err="1">
                <a:solidFill>
                  <a:srgbClr val="351F08"/>
                </a:solidFill>
                <a:latin typeface="Avenir Next Ultra Light" panose="020B0203020202020204" pitchFamily="34" charset="77"/>
                <a:cs typeface="Arial"/>
                <a:sym typeface="Arial"/>
              </a:rPr>
              <a:t>Pilares</a:t>
            </a:r>
            <a:r>
              <a:rPr lang="en-US" sz="7200" dirty="0">
                <a:solidFill>
                  <a:srgbClr val="351F08"/>
                </a:solidFill>
                <a:latin typeface="Avenir Next Ultra Light" panose="020B0203020202020204" pitchFamily="34" charset="77"/>
                <a:cs typeface="Arial"/>
                <a:sym typeface="Arial"/>
              </a:rPr>
              <a:t> #3: El </a:t>
            </a:r>
            <a:r>
              <a:rPr lang="en-US" sz="7200" dirty="0" err="1">
                <a:solidFill>
                  <a:srgbClr val="351F08"/>
                </a:solidFill>
                <a:latin typeface="Avenir Next Ultra Light" panose="020B0203020202020204" pitchFamily="34" charset="77"/>
                <a:cs typeface="Arial"/>
                <a:sym typeface="Arial"/>
              </a:rPr>
              <a:t>Poder</a:t>
            </a:r>
            <a:r>
              <a:rPr lang="en-US" sz="7200" dirty="0">
                <a:solidFill>
                  <a:srgbClr val="351F08"/>
                </a:solidFill>
                <a:latin typeface="Avenir Next Ultra Light" panose="020B0203020202020204" pitchFamily="34" charset="77"/>
                <a:cs typeface="Arial"/>
                <a:sym typeface="Arial"/>
              </a:rPr>
              <a:t> de la </a:t>
            </a:r>
            <a:r>
              <a:rPr lang="en-US" sz="7200" dirty="0" err="1">
                <a:solidFill>
                  <a:srgbClr val="351F08"/>
                </a:solidFill>
                <a:latin typeface="Avenir Next Ultra Light" panose="020B0203020202020204" pitchFamily="34" charset="77"/>
                <a:cs typeface="Arial"/>
                <a:sym typeface="Arial"/>
              </a:rPr>
              <a:t>Empatía</a:t>
            </a:r>
            <a:endParaRPr lang="en-US" sz="7200" dirty="0">
              <a:solidFill>
                <a:srgbClr val="351F08"/>
              </a:solidFill>
              <a:latin typeface="Avenir Next Ultra Light" panose="020B0203020202020204" pitchFamily="34" charset="77"/>
              <a:cs typeface="Arial"/>
              <a:sym typeface="Arial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EE82DEC-6F0F-0F4B-96A2-A86912AC6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44676"/>
            <a:ext cx="18288000" cy="5713536"/>
          </a:xfrm>
          <a:prstGeom prst="rect">
            <a:avLst/>
          </a:prstGeom>
        </p:spPr>
      </p:pic>
      <p:pic>
        <p:nvPicPr>
          <p:cNvPr id="5" name="Imagen" descr="Imagen">
            <a:extLst>
              <a:ext uri="{FF2B5EF4-FFF2-40B4-BE49-F238E27FC236}">
                <a16:creationId xmlns:a16="http://schemas.microsoft.com/office/drawing/2014/main" id="{35E274B1-38FC-1140-9F1A-B28827874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4969" y="468809"/>
            <a:ext cx="977802" cy="91456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10615310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58e6767e0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58e6767e04_0_2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PASO 5.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0" name="Google Shape;160;g258e6767e04_0_2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e6767e04_0_21"/>
          <p:cNvSpPr txBox="1"/>
          <p:nvPr/>
        </p:nvSpPr>
        <p:spPr>
          <a:xfrm>
            <a:off x="1172473" y="2264250"/>
            <a:ext cx="15087300" cy="280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Convencer a los líderes.</a:t>
            </a:r>
            <a:endParaRPr lang="es-ES_tradnl" sz="6000" b="1" i="0" u="none" strike="noStrike" cap="none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0" i="0" u="none" strike="noStrike" cap="none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631862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58e6767e0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58e6767e04_0_2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PASO 6.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0" name="Google Shape;160;g258e6767e04_0_2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e6767e04_0_21"/>
          <p:cNvSpPr txBox="1"/>
          <p:nvPr/>
        </p:nvSpPr>
        <p:spPr>
          <a:xfrm>
            <a:off x="1172473" y="2264250"/>
            <a:ext cx="15087300" cy="5272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El Propósito, Pilares y </a:t>
            </a:r>
            <a:r>
              <a:rPr lang="es-ES_tradnl" sz="60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Guidelines</a:t>
            </a: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  <a:endParaRPr lang="es-ES_tradnl" sz="6000" b="1" i="0" u="none" strike="noStrike" cap="none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0" i="0" u="none" strike="noStrike" cap="none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>
              <a:lnSpc>
                <a:spcPct val="115000"/>
              </a:lnSpc>
              <a:buSzPts val="3600"/>
            </a:pP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Sephora: “﻿“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To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provide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customers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with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the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most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entertaining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shopping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experience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of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the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retail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industry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—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giving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them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a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moment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of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relaxation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and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discovery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,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enabling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them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to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experiment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and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play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with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their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beauty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.”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0" i="0" u="none" strike="noStrike" cap="none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42588215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extLst>
              <a:ext uri="{FF2B5EF4-FFF2-40B4-BE49-F238E27FC236}">
                <a16:creationId xmlns:a16="http://schemas.microsoft.com/office/drawing/2014/main" id="{30024728-4A61-7044-A0E4-A17198A8853F}"/>
              </a:ext>
            </a:extLst>
          </p:cNvPr>
          <p:cNvSpPr/>
          <p:nvPr/>
        </p:nvSpPr>
        <p:spPr>
          <a:xfrm>
            <a:off x="6602596" y="7852480"/>
            <a:ext cx="751560" cy="7609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800" dirty="0"/>
          </a:p>
        </p:txBody>
      </p:sp>
      <p:sp>
        <p:nvSpPr>
          <p:cNvPr id="15" name="Google Shape;152;p38">
            <a:extLst>
              <a:ext uri="{FF2B5EF4-FFF2-40B4-BE49-F238E27FC236}">
                <a16:creationId xmlns:a16="http://schemas.microsoft.com/office/drawing/2014/main" id="{41BDACEC-D982-AC49-8151-3A95691FF795}"/>
              </a:ext>
            </a:extLst>
          </p:cNvPr>
          <p:cNvSpPr txBox="1">
            <a:spLocks/>
          </p:cNvSpPr>
          <p:nvPr/>
        </p:nvSpPr>
        <p:spPr>
          <a:xfrm>
            <a:off x="648862" y="730688"/>
            <a:ext cx="17374952" cy="17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14400"/>
            <a:r>
              <a:rPr lang="es-AR" dirty="0">
                <a:solidFill>
                  <a:srgbClr val="000000"/>
                </a:solidFill>
                <a:latin typeface="PingFang TC Ultralight" panose="020B0100000000000000" pitchFamily="34" charset="-120"/>
                <a:sym typeface="Proxima Nova"/>
              </a:rPr>
              <a:t> 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E2FECEBD-D128-2741-964C-349FB78C6284}"/>
              </a:ext>
            </a:extLst>
          </p:cNvPr>
          <p:cNvSpPr/>
          <p:nvPr/>
        </p:nvSpPr>
        <p:spPr>
          <a:xfrm>
            <a:off x="11127289" y="7897707"/>
            <a:ext cx="1228026" cy="12275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800"/>
          </a:p>
        </p:txBody>
      </p:sp>
      <p:sp>
        <p:nvSpPr>
          <p:cNvPr id="22" name="Google Shape;152;p38">
            <a:extLst>
              <a:ext uri="{FF2B5EF4-FFF2-40B4-BE49-F238E27FC236}">
                <a16:creationId xmlns:a16="http://schemas.microsoft.com/office/drawing/2014/main" id="{CB2472D1-3445-8349-8127-EC332C99B4E6}"/>
              </a:ext>
            </a:extLst>
          </p:cNvPr>
          <p:cNvSpPr txBox="1">
            <a:spLocks/>
          </p:cNvSpPr>
          <p:nvPr/>
        </p:nvSpPr>
        <p:spPr>
          <a:xfrm>
            <a:off x="4717591" y="3863524"/>
            <a:ext cx="8262962" cy="17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14400" indent="-914400">
              <a:buClr>
                <a:srgbClr val="351F08"/>
              </a:buClr>
              <a:buSzPts val="5400"/>
              <a:buAutoNum type="arabicPeriod"/>
            </a:pPr>
            <a:r>
              <a:rPr lang="es-AR" sz="4000" dirty="0">
                <a:solidFill>
                  <a:srgbClr val="351F08"/>
                </a:solidFill>
                <a:latin typeface="Avenir Next Ultra Light" panose="020B0203020202020204" pitchFamily="34" charset="77"/>
                <a:sym typeface="Proxima Nova"/>
              </a:rPr>
              <a:t>PILARES.</a:t>
            </a: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endParaRPr lang="es-AR" sz="4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endParaRPr lang="es-AR" sz="4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r>
              <a:rPr lang="es-AR" sz="4000" dirty="0">
                <a:solidFill>
                  <a:srgbClr val="351F08"/>
                </a:solidFill>
                <a:latin typeface="Avenir Next Ultra Light" panose="020B0203020202020204" pitchFamily="34" charset="77"/>
                <a:sym typeface="Proxima Nova"/>
              </a:rPr>
              <a:t>GUIDELINES</a:t>
            </a: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endParaRPr lang="es-AR" sz="4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endParaRPr lang="es-AR" sz="4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r>
              <a:rPr lang="es-AR" sz="4000" dirty="0">
                <a:solidFill>
                  <a:srgbClr val="351F08"/>
                </a:solidFill>
                <a:highlight>
                  <a:srgbClr val="FFFF00"/>
                </a:highlight>
                <a:latin typeface="Avenir Next Ultra Light" panose="020B0203020202020204" pitchFamily="34" charset="77"/>
                <a:sym typeface="Proxima Nova"/>
              </a:rPr>
              <a:t>REGLAS DE NEGOCIO</a:t>
            </a: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endParaRPr lang="es-AR" sz="4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endParaRPr lang="es-AR" sz="4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>
              <a:buClr>
                <a:srgbClr val="351F08"/>
              </a:buClr>
              <a:buSzPts val="5400"/>
            </a:pPr>
            <a:endParaRPr lang="es-AR" sz="1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914400"/>
            <a:r>
              <a:rPr lang="es-AR" dirty="0">
                <a:solidFill>
                  <a:srgbClr val="000000"/>
                </a:solidFill>
                <a:latin typeface="PingFang TC Ultralight" panose="020B0100000000000000" pitchFamily="34" charset="-120"/>
                <a:sym typeface="Proxima Nova"/>
              </a:rPr>
              <a:t> </a:t>
            </a:r>
          </a:p>
        </p:txBody>
      </p:sp>
      <p:pic>
        <p:nvPicPr>
          <p:cNvPr id="11" name="Picture 2" descr="501836407.jpg">
            <a:extLst>
              <a:ext uri="{FF2B5EF4-FFF2-40B4-BE49-F238E27FC236}">
                <a16:creationId xmlns:a16="http://schemas.microsoft.com/office/drawing/2014/main" id="{0F85ED56-6B1D-C341-8525-ADE01604B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37" y="2987219"/>
            <a:ext cx="3277754" cy="3277754"/>
          </a:xfrm>
          <a:prstGeom prst="rect">
            <a:avLst/>
          </a:prstGeom>
        </p:spPr>
      </p:pic>
      <p:sp>
        <p:nvSpPr>
          <p:cNvPr id="12" name="Google Shape;152;p38">
            <a:extLst>
              <a:ext uri="{FF2B5EF4-FFF2-40B4-BE49-F238E27FC236}">
                <a16:creationId xmlns:a16="http://schemas.microsoft.com/office/drawing/2014/main" id="{046F7EAE-038A-4242-A513-4458FABB9745}"/>
              </a:ext>
            </a:extLst>
          </p:cNvPr>
          <p:cNvSpPr txBox="1">
            <a:spLocks/>
          </p:cNvSpPr>
          <p:nvPr/>
        </p:nvSpPr>
        <p:spPr>
          <a:xfrm>
            <a:off x="953662" y="1035488"/>
            <a:ext cx="17374952" cy="17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14500" indent="-1714500">
              <a:buClr>
                <a:srgbClr val="351F08"/>
              </a:buClr>
              <a:buSzPts val="5400"/>
              <a:buFont typeface="Tipo de letra del sistema"/>
              <a:buChar char="_"/>
            </a:pPr>
            <a:r>
              <a:rPr lang="es-AR" sz="7200" dirty="0">
                <a:solidFill>
                  <a:srgbClr val="351F08"/>
                </a:solidFill>
                <a:latin typeface="Avenir Next Ultra Light" panose="020B0203020202020204" pitchFamily="34" charset="77"/>
                <a:sym typeface="Proxima Nova"/>
              </a:rPr>
              <a:t>Co-construyendo el ADN CX</a:t>
            </a:r>
            <a:endParaRPr lang="es-AR" sz="18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914400"/>
            <a:r>
              <a:rPr lang="es-AR" dirty="0">
                <a:solidFill>
                  <a:srgbClr val="000000"/>
                </a:solidFill>
                <a:latin typeface="PingFang TC Ultralight" panose="020B0100000000000000" pitchFamily="34" charset="-120"/>
                <a:sym typeface="Proxima Nov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24506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extLst>
              <a:ext uri="{FF2B5EF4-FFF2-40B4-BE49-F238E27FC236}">
                <a16:creationId xmlns:a16="http://schemas.microsoft.com/office/drawing/2014/main" id="{30024728-4A61-7044-A0E4-A17198A8853F}"/>
              </a:ext>
            </a:extLst>
          </p:cNvPr>
          <p:cNvSpPr/>
          <p:nvPr/>
        </p:nvSpPr>
        <p:spPr>
          <a:xfrm>
            <a:off x="6602596" y="7852480"/>
            <a:ext cx="751560" cy="7609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800" dirty="0"/>
          </a:p>
        </p:txBody>
      </p:sp>
      <p:sp>
        <p:nvSpPr>
          <p:cNvPr id="15" name="Google Shape;152;p38">
            <a:extLst>
              <a:ext uri="{FF2B5EF4-FFF2-40B4-BE49-F238E27FC236}">
                <a16:creationId xmlns:a16="http://schemas.microsoft.com/office/drawing/2014/main" id="{41BDACEC-D982-AC49-8151-3A95691FF795}"/>
              </a:ext>
            </a:extLst>
          </p:cNvPr>
          <p:cNvSpPr txBox="1">
            <a:spLocks/>
          </p:cNvSpPr>
          <p:nvPr/>
        </p:nvSpPr>
        <p:spPr>
          <a:xfrm>
            <a:off x="648862" y="730688"/>
            <a:ext cx="17374952" cy="17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14400"/>
            <a:r>
              <a:rPr lang="es-AR" dirty="0">
                <a:solidFill>
                  <a:srgbClr val="000000"/>
                </a:solidFill>
                <a:latin typeface="PingFang TC Ultralight" panose="020B0100000000000000" pitchFamily="34" charset="-120"/>
                <a:sym typeface="Proxima Nova"/>
              </a:rPr>
              <a:t> 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E2FECEBD-D128-2741-964C-349FB78C6284}"/>
              </a:ext>
            </a:extLst>
          </p:cNvPr>
          <p:cNvSpPr/>
          <p:nvPr/>
        </p:nvSpPr>
        <p:spPr>
          <a:xfrm>
            <a:off x="11127289" y="7897707"/>
            <a:ext cx="1228026" cy="12275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800"/>
          </a:p>
        </p:txBody>
      </p:sp>
      <p:sp>
        <p:nvSpPr>
          <p:cNvPr id="22" name="Google Shape;152;p38">
            <a:extLst>
              <a:ext uri="{FF2B5EF4-FFF2-40B4-BE49-F238E27FC236}">
                <a16:creationId xmlns:a16="http://schemas.microsoft.com/office/drawing/2014/main" id="{CB2472D1-3445-8349-8127-EC332C99B4E6}"/>
              </a:ext>
            </a:extLst>
          </p:cNvPr>
          <p:cNvSpPr txBox="1">
            <a:spLocks/>
          </p:cNvSpPr>
          <p:nvPr/>
        </p:nvSpPr>
        <p:spPr>
          <a:xfrm>
            <a:off x="4717590" y="3863524"/>
            <a:ext cx="13155180" cy="17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14400" indent="-914400">
              <a:buClr>
                <a:srgbClr val="351F08"/>
              </a:buClr>
              <a:buSzPts val="5400"/>
              <a:buAutoNum type="arabicPeriod"/>
            </a:pPr>
            <a:r>
              <a:rPr lang="es-AR" sz="4000" dirty="0">
                <a:solidFill>
                  <a:srgbClr val="351F08"/>
                </a:solidFill>
                <a:latin typeface="Avenir Next Ultra Light" panose="020B0203020202020204" pitchFamily="34" charset="77"/>
                <a:sym typeface="Proxima Nova"/>
              </a:rPr>
              <a:t>PILARES:			Somos empáticos.</a:t>
            </a: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endParaRPr lang="es-AR" sz="4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endParaRPr lang="es-AR" sz="4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r>
              <a:rPr lang="es-AR" sz="4000" dirty="0">
                <a:solidFill>
                  <a:srgbClr val="351F08"/>
                </a:solidFill>
                <a:latin typeface="Avenir Next Ultra Light" panose="020B0203020202020204" pitchFamily="34" charset="77"/>
                <a:sym typeface="Proxima Nova"/>
              </a:rPr>
              <a:t>GUIDELINES		Confiamos.</a:t>
            </a: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endParaRPr lang="es-AR" sz="4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endParaRPr lang="es-AR" sz="4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r>
              <a:rPr lang="es-AR" sz="4000" dirty="0">
                <a:solidFill>
                  <a:srgbClr val="351F08"/>
                </a:solidFill>
                <a:latin typeface="Avenir Next Ultra Light" panose="020B0203020202020204" pitchFamily="34" charset="77"/>
                <a:sym typeface="Proxima Nova"/>
              </a:rPr>
              <a:t>REGLAS DE NEGOCIO	Reconectamos con la 									palabra del cliente.</a:t>
            </a:r>
          </a:p>
          <a:p>
            <a:pPr marL="457200" lvl="5" indent="-457200">
              <a:buClr>
                <a:srgbClr val="351F08"/>
              </a:buClr>
              <a:buSzPts val="5400"/>
              <a:buAutoNum type="arabicPeriod"/>
            </a:pPr>
            <a:endParaRPr lang="es-AR" sz="4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endParaRPr lang="es-AR" sz="4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457200" indent="-457200">
              <a:buClr>
                <a:srgbClr val="351F08"/>
              </a:buClr>
              <a:buSzPts val="5400"/>
              <a:buAutoNum type="arabicPeriod"/>
            </a:pPr>
            <a:endParaRPr lang="es-AR" sz="4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>
              <a:buClr>
                <a:srgbClr val="351F08"/>
              </a:buClr>
              <a:buSzPts val="5400"/>
            </a:pPr>
            <a:endParaRPr lang="es-AR" sz="10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914400"/>
            <a:r>
              <a:rPr lang="es-AR" dirty="0">
                <a:solidFill>
                  <a:srgbClr val="000000"/>
                </a:solidFill>
                <a:latin typeface="PingFang TC Ultralight" panose="020B0100000000000000" pitchFamily="34" charset="-120"/>
                <a:sym typeface="Proxima Nova"/>
              </a:rPr>
              <a:t> </a:t>
            </a:r>
          </a:p>
        </p:txBody>
      </p:sp>
      <p:pic>
        <p:nvPicPr>
          <p:cNvPr id="11" name="Picture 2" descr="501836407.jpg">
            <a:extLst>
              <a:ext uri="{FF2B5EF4-FFF2-40B4-BE49-F238E27FC236}">
                <a16:creationId xmlns:a16="http://schemas.microsoft.com/office/drawing/2014/main" id="{0F85ED56-6B1D-C341-8525-ADE01604B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37" y="2987219"/>
            <a:ext cx="3277754" cy="3277754"/>
          </a:xfrm>
          <a:prstGeom prst="rect">
            <a:avLst/>
          </a:prstGeom>
        </p:spPr>
      </p:pic>
      <p:sp>
        <p:nvSpPr>
          <p:cNvPr id="12" name="Google Shape;152;p38">
            <a:extLst>
              <a:ext uri="{FF2B5EF4-FFF2-40B4-BE49-F238E27FC236}">
                <a16:creationId xmlns:a16="http://schemas.microsoft.com/office/drawing/2014/main" id="{046F7EAE-038A-4242-A513-4458FABB9745}"/>
              </a:ext>
            </a:extLst>
          </p:cNvPr>
          <p:cNvSpPr txBox="1">
            <a:spLocks/>
          </p:cNvSpPr>
          <p:nvPr/>
        </p:nvSpPr>
        <p:spPr>
          <a:xfrm>
            <a:off x="953662" y="1035488"/>
            <a:ext cx="17374952" cy="17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14500" indent="-1714500">
              <a:buClr>
                <a:srgbClr val="351F08"/>
              </a:buClr>
              <a:buSzPts val="5400"/>
              <a:buFont typeface="Tipo de letra del sistema"/>
              <a:buChar char="_"/>
            </a:pPr>
            <a:r>
              <a:rPr lang="es-AR" sz="7200" dirty="0">
                <a:solidFill>
                  <a:srgbClr val="351F08"/>
                </a:solidFill>
                <a:latin typeface="Avenir Next Ultra Light" panose="020B0203020202020204" pitchFamily="34" charset="77"/>
                <a:sym typeface="Proxima Nova"/>
              </a:rPr>
              <a:t>Co-construyendo el ADN CX</a:t>
            </a:r>
            <a:endParaRPr lang="es-AR" sz="1800" dirty="0">
              <a:solidFill>
                <a:srgbClr val="351F08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914400"/>
            <a:r>
              <a:rPr lang="es-AR" dirty="0">
                <a:solidFill>
                  <a:srgbClr val="000000"/>
                </a:solidFill>
                <a:latin typeface="PingFang TC Ultralight" panose="020B0100000000000000" pitchFamily="34" charset="-120"/>
                <a:sym typeface="Proxima Nov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27069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5577" y="338590"/>
            <a:ext cx="10900174" cy="2602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5626" dirty="0">
              <a:solidFill>
                <a:schemeClr val="tx1">
                  <a:lumMod val="50000"/>
                </a:schemeClr>
              </a:solidFill>
              <a:latin typeface="Avenir Next Ultra Light" panose="020B0203020202020204" pitchFamily="34" charset="77"/>
              <a:sym typeface="Helvetica"/>
            </a:endParaRPr>
          </a:p>
          <a:p>
            <a:endParaRPr lang="es-ES_tradnl" sz="5626" b="1" dirty="0">
              <a:solidFill>
                <a:srgbClr val="00B6CC"/>
              </a:solidFill>
              <a:latin typeface="Avenir Next" panose="020B0503020202020204" pitchFamily="34" charset="0"/>
              <a:sym typeface="Helvetica"/>
            </a:endParaRPr>
          </a:p>
          <a:p>
            <a:endParaRPr lang="en-US" sz="5062" dirty="0">
              <a:solidFill>
                <a:schemeClr val="tx1">
                  <a:lumMod val="50000"/>
                </a:schemeClr>
              </a:solidFill>
              <a:latin typeface="Avenir Next" panose="020B0503020202020204" pitchFamily="34" charset="0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6" name="Imagen" descr="Imagen">
            <a:extLst>
              <a:ext uri="{FF2B5EF4-FFF2-40B4-BE49-F238E27FC236}">
                <a16:creationId xmlns:a16="http://schemas.microsoft.com/office/drawing/2014/main" id="{4F5C9759-2905-E446-986C-97B37EB80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4971" y="468812"/>
            <a:ext cx="977802" cy="9145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A69B479-14E3-484E-A85C-FACDD6621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15" y="5589387"/>
            <a:ext cx="2674962" cy="244415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26E9136F-D96C-465B-8EFE-8E94DBE50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451" y="1375659"/>
            <a:ext cx="2674962" cy="2444158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0417B6D-8C61-4B16-9AE0-55672229A3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6761" y="1458647"/>
            <a:ext cx="2674962" cy="2444158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6BAE0324-0AF0-4370-9543-8E8724B58D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6323" y="5689791"/>
            <a:ext cx="2674962" cy="2444158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1D15A555-B512-4DAD-B495-293A78955240}"/>
              </a:ext>
            </a:extLst>
          </p:cNvPr>
          <p:cNvSpPr txBox="1"/>
          <p:nvPr/>
        </p:nvSpPr>
        <p:spPr>
          <a:xfrm>
            <a:off x="3797060" y="2794760"/>
            <a:ext cx="22397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CERCANOS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12310EA0-2003-48D2-AED4-8011DF3A4496}"/>
              </a:ext>
            </a:extLst>
          </p:cNvPr>
          <p:cNvSpPr txBox="1"/>
          <p:nvPr/>
        </p:nvSpPr>
        <p:spPr>
          <a:xfrm>
            <a:off x="13160754" y="2812708"/>
            <a:ext cx="1519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AGILES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2A445498-2BA4-4BBA-B3C8-D98FEB8E50A8}"/>
              </a:ext>
            </a:extLst>
          </p:cNvPr>
          <p:cNvSpPr txBox="1"/>
          <p:nvPr/>
        </p:nvSpPr>
        <p:spPr>
          <a:xfrm>
            <a:off x="3539057" y="7135396"/>
            <a:ext cx="1758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SIMPLES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3BFA540B-DBC2-4290-9229-0AD374ED4491}"/>
              </a:ext>
            </a:extLst>
          </p:cNvPr>
          <p:cNvSpPr txBox="1"/>
          <p:nvPr/>
        </p:nvSpPr>
        <p:spPr>
          <a:xfrm>
            <a:off x="13225578" y="7176586"/>
            <a:ext cx="2856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INNOVADORES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094904A-F2B6-4C91-A9A9-A42E02A3D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10" y="3785750"/>
            <a:ext cx="3499128" cy="3768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ángulo 37">
            <a:extLst>
              <a:ext uri="{FF2B5EF4-FFF2-40B4-BE49-F238E27FC236}">
                <a16:creationId xmlns:a16="http://schemas.microsoft.com/office/drawing/2014/main" id="{39B0D22C-2EEA-474D-96ED-373A3496011E}"/>
              </a:ext>
            </a:extLst>
          </p:cNvPr>
          <p:cNvSpPr/>
          <p:nvPr/>
        </p:nvSpPr>
        <p:spPr>
          <a:xfrm>
            <a:off x="6796588" y="7246971"/>
            <a:ext cx="3499128" cy="470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CUSTOMER CENTRIC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25E17C1-00EA-42C7-BE44-332B81C354A1}"/>
              </a:ext>
            </a:extLst>
          </p:cNvPr>
          <p:cNvSpPr txBox="1"/>
          <p:nvPr/>
        </p:nvSpPr>
        <p:spPr>
          <a:xfrm>
            <a:off x="1426712" y="7931382"/>
            <a:ext cx="47266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100" b="1">
                <a:solidFill>
                  <a:schemeClr val="tx1">
                    <a:lumMod val="50000"/>
                    <a:lumOff val="50000"/>
                  </a:schemeClr>
                </a:solidFill>
              </a:rPr>
              <a:t>Hacemos las cosas sencillas para el cliente, sin complicaciones</a:t>
            </a:r>
            <a:endParaRPr lang="es-ES" sz="21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B3C1D934-CA8E-4644-B394-B1DAB5D8791E}"/>
              </a:ext>
            </a:extLst>
          </p:cNvPr>
          <p:cNvSpPr txBox="1"/>
          <p:nvPr/>
        </p:nvSpPr>
        <p:spPr>
          <a:xfrm>
            <a:off x="1163986" y="3656215"/>
            <a:ext cx="47266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Generamos vínculos de confianza con nuestros clientes, buscamos ser empáticos y cálidos en todos los contactos. 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1ACE1D67-68F8-4474-82E5-F6934D4815BF}"/>
              </a:ext>
            </a:extLst>
          </p:cNvPr>
          <p:cNvSpPr txBox="1"/>
          <p:nvPr/>
        </p:nvSpPr>
        <p:spPr>
          <a:xfrm>
            <a:off x="11014834" y="3777827"/>
            <a:ext cx="47266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Valoramos el tiempo de nuestros clientes, siempre buscamos generar valor en cada momento de sus experiencias.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D934918F-8B0A-4A70-A3FC-6818EBA94A7D}"/>
              </a:ext>
            </a:extLst>
          </p:cNvPr>
          <p:cNvSpPr txBox="1"/>
          <p:nvPr/>
        </p:nvSpPr>
        <p:spPr>
          <a:xfrm>
            <a:off x="11157580" y="7958676"/>
            <a:ext cx="47266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Somos líderes y tomamos decisiones para asegurar transformar la experiencias de nuestros clientes.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9CBFD547-9072-4767-81D3-86F31D383DF4}"/>
              </a:ext>
            </a:extLst>
          </p:cNvPr>
          <p:cNvSpPr txBox="1"/>
          <p:nvPr/>
        </p:nvSpPr>
        <p:spPr>
          <a:xfrm>
            <a:off x="1269028" y="372093"/>
            <a:ext cx="121091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200" dirty="0">
                <a:solidFill>
                  <a:schemeClr val="bg1">
                    <a:lumMod val="50000"/>
                  </a:schemeClr>
                </a:solidFill>
              </a:rPr>
              <a:t>Pilares CX XXX.</a:t>
            </a:r>
            <a:endParaRPr lang="es-ES" sz="2800" dirty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2100" dirty="0"/>
          </a:p>
        </p:txBody>
      </p:sp>
    </p:spTree>
    <p:extLst>
      <p:ext uri="{BB962C8B-B14F-4D97-AF65-F5344CB8AC3E}">
        <p14:creationId xmlns:p14="http://schemas.microsoft.com/office/powerpoint/2010/main" val="321948836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5577" y="338590"/>
            <a:ext cx="10900174" cy="2602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5626">
              <a:solidFill>
                <a:schemeClr val="tx1">
                  <a:lumMod val="50000"/>
                </a:schemeClr>
              </a:solidFill>
              <a:latin typeface="Avenir Next Ultra Light" panose="020B0203020202020204" pitchFamily="34" charset="77"/>
              <a:sym typeface="Helvetica"/>
            </a:endParaRPr>
          </a:p>
          <a:p>
            <a:endParaRPr lang="es-ES_tradnl" sz="5626" b="1">
              <a:solidFill>
                <a:srgbClr val="00B6CC"/>
              </a:solidFill>
              <a:latin typeface="Avenir Next" panose="020B0503020202020204" pitchFamily="34" charset="0"/>
              <a:sym typeface="Helvetica"/>
            </a:endParaRPr>
          </a:p>
          <a:p>
            <a:endParaRPr lang="en-US" sz="5062">
              <a:solidFill>
                <a:schemeClr val="tx1">
                  <a:lumMod val="50000"/>
                </a:schemeClr>
              </a:solidFill>
              <a:latin typeface="Avenir Next" panose="020B0503020202020204" pitchFamily="34" charset="0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6" name="Imagen" descr="Imagen">
            <a:extLst>
              <a:ext uri="{FF2B5EF4-FFF2-40B4-BE49-F238E27FC236}">
                <a16:creationId xmlns:a16="http://schemas.microsoft.com/office/drawing/2014/main" id="{4F5C9759-2905-E446-986C-97B37EB80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4971" y="468812"/>
            <a:ext cx="977802" cy="91456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uadroTexto 4"/>
          <p:cNvSpPr txBox="1"/>
          <p:nvPr/>
        </p:nvSpPr>
        <p:spPr>
          <a:xfrm>
            <a:off x="815578" y="351217"/>
            <a:ext cx="121091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200">
                <a:solidFill>
                  <a:schemeClr val="bg1">
                    <a:lumMod val="50000"/>
                  </a:schemeClr>
                </a:solidFill>
              </a:rPr>
              <a:t>DIFERENCIA ENTRE PILARES Y GUIDELINE.</a:t>
            </a:r>
            <a:r>
              <a:rPr lang="es-ES" sz="280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endParaRPr lang="es-ES" sz="210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8445AA5-9367-47E2-AA3F-9E7D2A4CC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182670"/>
              </p:ext>
            </p:extLst>
          </p:nvPr>
        </p:nvGraphicFramePr>
        <p:xfrm>
          <a:off x="815576" y="1706556"/>
          <a:ext cx="16079394" cy="71772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19850">
                  <a:extLst>
                    <a:ext uri="{9D8B030D-6E8A-4147-A177-3AD203B41FA5}">
                      <a16:colId xmlns:a16="http://schemas.microsoft.com/office/drawing/2014/main" val="395294639"/>
                    </a:ext>
                  </a:extLst>
                </a:gridCol>
                <a:gridCol w="6076514">
                  <a:extLst>
                    <a:ext uri="{9D8B030D-6E8A-4147-A177-3AD203B41FA5}">
                      <a16:colId xmlns:a16="http://schemas.microsoft.com/office/drawing/2014/main" val="2580971164"/>
                    </a:ext>
                  </a:extLst>
                </a:gridCol>
                <a:gridCol w="5983030">
                  <a:extLst>
                    <a:ext uri="{9D8B030D-6E8A-4147-A177-3AD203B41FA5}">
                      <a16:colId xmlns:a16="http://schemas.microsoft.com/office/drawing/2014/main" val="2204449996"/>
                    </a:ext>
                  </a:extLst>
                </a:gridCol>
              </a:tblGrid>
              <a:tr h="1168338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 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88" marR="14288" marT="14288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1" u="none" strike="noStrike">
                          <a:solidFill>
                            <a:schemeClr val="bg1"/>
                          </a:solidFill>
                          <a:effectLst/>
                        </a:rPr>
                        <a:t>PILARES</a:t>
                      </a:r>
                      <a:endParaRPr lang="es-ES" sz="28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88" marR="14288" marT="14288" marB="0" anchor="ctr">
                    <a:solidFill>
                      <a:srgbClr val="15C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1" u="none" strike="noStrike">
                          <a:solidFill>
                            <a:schemeClr val="bg1"/>
                          </a:solidFill>
                          <a:effectLst/>
                        </a:rPr>
                        <a:t>GUIDELINES</a:t>
                      </a:r>
                      <a:endParaRPr lang="es-ES" sz="28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88" marR="14288" marT="14288" marB="0" anchor="ctr">
                    <a:solidFill>
                      <a:srgbClr val="15C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784774"/>
                  </a:ext>
                </a:extLst>
              </a:tr>
              <a:tr h="121139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1" u="none" strike="noStrike">
                          <a:solidFill>
                            <a:schemeClr val="bg1"/>
                          </a:solidFill>
                          <a:effectLst/>
                        </a:rPr>
                        <a:t>OBJETIVO</a:t>
                      </a:r>
                      <a:endParaRPr lang="es-ES" sz="28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88" marR="14288" marT="1428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Marcar prioridades estratégicas, inspirando y movilizando a la organización hacia una cultura orientada al cliente</a:t>
                      </a:r>
                      <a:r>
                        <a:rPr lang="es-E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es-ES" sz="2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88" marR="14288" marT="14288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u="none" strike="noStrike" kern="120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Tangibilizar</a:t>
                      </a:r>
                      <a:r>
                        <a:rPr lang="es-ES" sz="2200" u="none" strike="noStrike" kern="12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los Pilares de modo de aplicar lineamientos para el diseño de  experiencia de clientes.</a:t>
                      </a:r>
                    </a:p>
                  </a:txBody>
                  <a:tcPr marL="14288" marR="14288" marT="14288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449232"/>
                  </a:ext>
                </a:extLst>
              </a:tr>
              <a:tr h="102012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1" u="none" strike="noStrike">
                          <a:solidFill>
                            <a:schemeClr val="bg1"/>
                          </a:solidFill>
                          <a:effectLst/>
                        </a:rPr>
                        <a:t>DETINATARIOS</a:t>
                      </a:r>
                      <a:endParaRPr lang="es-ES" sz="28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88" marR="14288" marT="1428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2200" u="none" strike="noStrike" kern="12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Toda la compañía.</a:t>
                      </a:r>
                    </a:p>
                  </a:txBody>
                  <a:tcPr marL="14288" marR="14288" marT="14288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u="none" strike="noStrike" kern="12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Áreas Críticas relacionadas con clientes o que trabajen en el diseño de experiencias.</a:t>
                      </a:r>
                    </a:p>
                  </a:txBody>
                  <a:tcPr marL="14288" marR="14288" marT="14288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866729"/>
                  </a:ext>
                </a:extLst>
              </a:tr>
              <a:tr h="72097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COMUNICACION</a:t>
                      </a:r>
                    </a:p>
                  </a:txBody>
                  <a:tcPr marL="14288" marR="14288" marT="1428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2200" u="none" strike="noStrike" kern="12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Masiva a toda la compañía.</a:t>
                      </a:r>
                    </a:p>
                  </a:txBody>
                  <a:tcPr marL="14288" marR="14288" marT="14288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u="none" strike="noStrike" kern="12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Sólo a las áreas destinatarias.</a:t>
                      </a:r>
                    </a:p>
                  </a:txBody>
                  <a:tcPr marL="14288" marR="14288" marT="14288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424434"/>
                  </a:ext>
                </a:extLst>
              </a:tr>
              <a:tr h="110783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1" u="none" strike="noStrike">
                          <a:solidFill>
                            <a:schemeClr val="bg1"/>
                          </a:solidFill>
                          <a:effectLst/>
                        </a:rPr>
                        <a:t>DINAMICA</a:t>
                      </a:r>
                      <a:endParaRPr lang="es-ES" sz="28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88" marR="14288" marT="1428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2200" u="none" strike="noStrike" kern="12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Se mantienen en el largo Plazo.</a:t>
                      </a:r>
                    </a:p>
                  </a:txBody>
                  <a:tcPr marL="14288" marR="14288" marT="14288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u="none" strike="noStrike" kern="12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Se mantienen en el mediano o largo plazo, pero se agregan o modifican en función de la táctica definida.</a:t>
                      </a:r>
                    </a:p>
                  </a:txBody>
                  <a:tcPr marL="14288" marR="14288" marT="14288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703461"/>
                  </a:ext>
                </a:extLst>
              </a:tr>
              <a:tr h="73855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1" u="none" strike="noStrike">
                          <a:solidFill>
                            <a:schemeClr val="bg1"/>
                          </a:solidFill>
                          <a:effectLst/>
                        </a:rPr>
                        <a:t>CANTIDAD</a:t>
                      </a:r>
                      <a:endParaRPr lang="es-ES" sz="28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88" marR="14288" marT="1428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2200" u="none" strike="noStrike" kern="12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3 a 5 </a:t>
                      </a:r>
                      <a:r>
                        <a:rPr lang="es-ES" sz="22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aprox</a:t>
                      </a:r>
                      <a:endParaRPr lang="es-ES" sz="2200" u="none" strike="noStrike" kern="12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14288" marR="14288" marT="14288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u="none" strike="noStrike" kern="12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10 a 30 </a:t>
                      </a:r>
                      <a:r>
                        <a:rPr lang="es-ES" sz="22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aprox</a:t>
                      </a:r>
                      <a:endParaRPr lang="es-ES" sz="2200" u="none" strike="noStrike" kern="12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14288" marR="14288" marT="14288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039440"/>
                  </a:ext>
                </a:extLst>
              </a:tr>
              <a:tr h="121006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1" u="none" strike="noStrike">
                          <a:solidFill>
                            <a:schemeClr val="bg1"/>
                          </a:solidFill>
                          <a:effectLst/>
                        </a:rPr>
                        <a:t>FOCO</a:t>
                      </a:r>
                      <a:endParaRPr lang="es-ES" sz="28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88" marR="14288" marT="1428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2200" b="1" u="none" strike="noStrike" kern="12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ESTRATEGICO</a:t>
                      </a:r>
                    </a:p>
                  </a:txBody>
                  <a:tcPr marL="14288" marR="14288" marT="14288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TACTICO</a:t>
                      </a:r>
                    </a:p>
                  </a:txBody>
                  <a:tcPr marL="14288" marR="14288" marT="14288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91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4046453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" descr="Imagen">
            <a:extLst>
              <a:ext uri="{FF2B5EF4-FFF2-40B4-BE49-F238E27FC236}">
                <a16:creationId xmlns:a16="http://schemas.microsoft.com/office/drawing/2014/main" id="{16BD117F-B4FF-874E-8E2D-1D015BD3D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4969" y="468809"/>
            <a:ext cx="977802" cy="91456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E42D9E9-1B92-BC4B-AEC5-89F900108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15430502" cy="10287000"/>
          </a:xfrm>
          <a:prstGeom prst="rect">
            <a:avLst/>
          </a:prstGeom>
        </p:spPr>
      </p:pic>
      <p:sp>
        <p:nvSpPr>
          <p:cNvPr id="13" name="Google Shape;152;p38">
            <a:extLst>
              <a:ext uri="{FF2B5EF4-FFF2-40B4-BE49-F238E27FC236}">
                <a16:creationId xmlns:a16="http://schemas.microsoft.com/office/drawing/2014/main" id="{AC505E8A-F889-CF43-8D35-8F5960BE703E}"/>
              </a:ext>
            </a:extLst>
          </p:cNvPr>
          <p:cNvSpPr txBox="1">
            <a:spLocks/>
          </p:cNvSpPr>
          <p:nvPr/>
        </p:nvSpPr>
        <p:spPr>
          <a:xfrm>
            <a:off x="648862" y="730688"/>
            <a:ext cx="17374952" cy="17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351F08"/>
              </a:buClr>
              <a:buSzPts val="5400"/>
            </a:pPr>
            <a:r>
              <a:rPr lang="es-AR" sz="6400" b="1" dirty="0">
                <a:solidFill>
                  <a:schemeClr val="bg1"/>
                </a:solidFill>
                <a:latin typeface="Avenir Next Ultra Light" panose="020B0203020202020204" pitchFamily="34" charset="77"/>
                <a:sym typeface="Proxima Nova"/>
              </a:rPr>
              <a:t>Pilar: Empatía</a:t>
            </a:r>
            <a:endParaRPr lang="es-AR" sz="1600" b="1" dirty="0">
              <a:solidFill>
                <a:schemeClr val="bg1"/>
              </a:solidFill>
              <a:latin typeface="Avenir Next Ultra Light" panose="020B0203020202020204" pitchFamily="34" charset="77"/>
              <a:sym typeface="Proxima Nova"/>
            </a:endParaRPr>
          </a:p>
          <a:p>
            <a:pPr marL="914400"/>
            <a:r>
              <a:rPr lang="es-AR" dirty="0">
                <a:solidFill>
                  <a:srgbClr val="000000"/>
                </a:solidFill>
                <a:latin typeface="PingFang TC Ultralight" panose="020B0100000000000000" pitchFamily="34" charset="-120"/>
                <a:sym typeface="Proxima Nov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27198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67602" y="3841027"/>
            <a:ext cx="7013260" cy="1991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74"/>
          </a:p>
        </p:txBody>
      </p:sp>
      <p:sp>
        <p:nvSpPr>
          <p:cNvPr id="3" name="object 3"/>
          <p:cNvSpPr txBox="1"/>
          <p:nvPr/>
        </p:nvSpPr>
        <p:spPr>
          <a:xfrm>
            <a:off x="2313027" y="8007935"/>
            <a:ext cx="3864122" cy="565028"/>
          </a:xfrm>
          <a:prstGeom prst="rect">
            <a:avLst/>
          </a:prstGeom>
        </p:spPr>
        <p:txBody>
          <a:bodyPr vert="horz" wrap="square" lIns="0" tIns="12130" rIns="0" bIns="0" rtlCol="0">
            <a:spAutoFit/>
          </a:bodyPr>
          <a:lstStyle/>
          <a:p>
            <a:pPr marL="11552">
              <a:spcBef>
                <a:spcPts val="96"/>
              </a:spcBef>
            </a:pPr>
            <a:r>
              <a:rPr sz="3592" spc="-4" dirty="0"/>
              <a:t>Suffering=∫ </a:t>
            </a:r>
            <a:r>
              <a:rPr sz="3592" dirty="0"/>
              <a:t>pain</a:t>
            </a:r>
            <a:r>
              <a:rPr sz="3592" spc="-64" dirty="0"/>
              <a:t> </a:t>
            </a:r>
            <a:r>
              <a:rPr sz="3592" dirty="0"/>
              <a:t>dt,</a:t>
            </a:r>
            <a:endParaRPr sz="3592"/>
          </a:p>
        </p:txBody>
      </p:sp>
      <p:sp>
        <p:nvSpPr>
          <p:cNvPr id="4" name="object 4"/>
          <p:cNvSpPr txBox="1"/>
          <p:nvPr/>
        </p:nvSpPr>
        <p:spPr>
          <a:xfrm>
            <a:off x="1459667" y="2131170"/>
            <a:ext cx="8257902" cy="753245"/>
          </a:xfrm>
          <a:prstGeom prst="rect">
            <a:avLst/>
          </a:prstGeom>
        </p:spPr>
        <p:txBody>
          <a:bodyPr vert="horz" wrap="square" lIns="0" tIns="14440" rIns="0" bIns="0" rtlCol="0">
            <a:spAutoFit/>
          </a:bodyPr>
          <a:lstStyle/>
          <a:p>
            <a:pPr marL="11552">
              <a:spcBef>
                <a:spcPts val="114"/>
              </a:spcBef>
            </a:pPr>
            <a:r>
              <a:rPr sz="4800" dirty="0">
                <a:solidFill>
                  <a:srgbClr val="351F08"/>
                </a:solidFill>
                <a:latin typeface="Avenir Next Ultra Light" panose="020B0203020202020204" pitchFamily="34" charset="77"/>
              </a:rPr>
              <a:t>Cual paciente sufre menos?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489738" y="4107043"/>
            <a:ext cx="1323852" cy="379566"/>
          </a:xfrm>
          <a:prstGeom prst="rect">
            <a:avLst/>
          </a:prstGeom>
        </p:spPr>
        <p:txBody>
          <a:bodyPr vert="horz" wrap="square" lIns="0" tIns="15596" rIns="0" bIns="0" rtlCol="0">
            <a:spAutoFit/>
          </a:bodyPr>
          <a:lstStyle/>
          <a:p>
            <a:pPr marL="11552">
              <a:spcBef>
                <a:spcPts val="122"/>
              </a:spcBef>
            </a:pPr>
            <a:r>
              <a:rPr sz="2364" spc="164" dirty="0">
                <a:solidFill>
                  <a:srgbClr val="535353"/>
                </a:solidFill>
              </a:rPr>
              <a:t>Patient</a:t>
            </a:r>
            <a:r>
              <a:rPr sz="2364" dirty="0">
                <a:solidFill>
                  <a:srgbClr val="535353"/>
                </a:solidFill>
              </a:rPr>
              <a:t> </a:t>
            </a:r>
            <a:r>
              <a:rPr sz="2364" spc="-368" dirty="0">
                <a:solidFill>
                  <a:srgbClr val="535353"/>
                </a:solidFill>
              </a:rPr>
              <a:t>1</a:t>
            </a:r>
            <a:endParaRPr sz="2364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55839" y="845638"/>
            <a:ext cx="4762286" cy="809005"/>
          </a:xfrm>
          <a:prstGeom prst="rect">
            <a:avLst/>
          </a:prstGeom>
        </p:spPr>
        <p:txBody>
          <a:bodyPr spcFirstLastPara="1" vert="horz" wrap="square" lIns="0" tIns="12130" rIns="0" bIns="0" rtlCol="0" anchor="t" anchorCtr="0">
            <a:spAutoFit/>
          </a:bodyPr>
          <a:lstStyle/>
          <a:p>
            <a:pPr marL="11552">
              <a:spcBef>
                <a:spcPts val="96"/>
              </a:spcBef>
            </a:pPr>
            <a:r>
              <a:rPr spc="250" dirty="0"/>
              <a:t>Peak-End</a:t>
            </a:r>
            <a:r>
              <a:rPr spc="46" dirty="0"/>
              <a:t> </a:t>
            </a:r>
            <a:r>
              <a:rPr spc="228" dirty="0"/>
              <a:t>Rule</a:t>
            </a:r>
          </a:p>
        </p:txBody>
      </p:sp>
      <p:sp>
        <p:nvSpPr>
          <p:cNvPr id="7" name="object 7"/>
          <p:cNvSpPr/>
          <p:nvPr/>
        </p:nvSpPr>
        <p:spPr>
          <a:xfrm>
            <a:off x="2513093" y="3988693"/>
            <a:ext cx="3470802" cy="37948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74"/>
          </a:p>
        </p:txBody>
      </p:sp>
      <p:sp>
        <p:nvSpPr>
          <p:cNvPr id="8" name="object 8"/>
          <p:cNvSpPr/>
          <p:nvPr/>
        </p:nvSpPr>
        <p:spPr>
          <a:xfrm>
            <a:off x="9867602" y="7155932"/>
            <a:ext cx="7013260" cy="1990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74"/>
          </a:p>
        </p:txBody>
      </p:sp>
      <p:sp>
        <p:nvSpPr>
          <p:cNvPr id="9" name="object 9"/>
          <p:cNvSpPr/>
          <p:nvPr/>
        </p:nvSpPr>
        <p:spPr>
          <a:xfrm>
            <a:off x="12277505" y="7908248"/>
            <a:ext cx="1209590" cy="9277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74"/>
          </a:p>
        </p:txBody>
      </p:sp>
      <p:sp>
        <p:nvSpPr>
          <p:cNvPr id="10" name="object 10"/>
          <p:cNvSpPr txBox="1"/>
          <p:nvPr/>
        </p:nvSpPr>
        <p:spPr>
          <a:xfrm>
            <a:off x="15423603" y="7127081"/>
            <a:ext cx="1389698" cy="379566"/>
          </a:xfrm>
          <a:prstGeom prst="rect">
            <a:avLst/>
          </a:prstGeom>
        </p:spPr>
        <p:txBody>
          <a:bodyPr vert="horz" wrap="square" lIns="0" tIns="15596" rIns="0" bIns="0" rtlCol="0">
            <a:spAutoFit/>
          </a:bodyPr>
          <a:lstStyle/>
          <a:p>
            <a:pPr marL="11552">
              <a:spcBef>
                <a:spcPts val="122"/>
              </a:spcBef>
            </a:pPr>
            <a:r>
              <a:rPr sz="2364" spc="164" dirty="0">
                <a:solidFill>
                  <a:srgbClr val="535353"/>
                </a:solidFill>
              </a:rPr>
              <a:t>Patient</a:t>
            </a:r>
            <a:r>
              <a:rPr sz="2364" spc="-4" dirty="0">
                <a:solidFill>
                  <a:srgbClr val="535353"/>
                </a:solidFill>
              </a:rPr>
              <a:t> </a:t>
            </a:r>
            <a:r>
              <a:rPr sz="2364" spc="150" dirty="0">
                <a:solidFill>
                  <a:srgbClr val="535353"/>
                </a:solidFill>
              </a:rPr>
              <a:t>2</a:t>
            </a:r>
            <a:endParaRPr sz="2364"/>
          </a:p>
        </p:txBody>
      </p:sp>
      <p:pic>
        <p:nvPicPr>
          <p:cNvPr id="11" name="Imagen" descr="Imagen">
            <a:extLst>
              <a:ext uri="{FF2B5EF4-FFF2-40B4-BE49-F238E27FC236}">
                <a16:creationId xmlns:a16="http://schemas.microsoft.com/office/drawing/2014/main" id="{E206C96C-F91D-684E-B783-E599A7A494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94969" y="468809"/>
            <a:ext cx="977802" cy="91456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587840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3027" y="8007935"/>
            <a:ext cx="3864122" cy="565028"/>
          </a:xfrm>
          <a:prstGeom prst="rect">
            <a:avLst/>
          </a:prstGeom>
        </p:spPr>
        <p:txBody>
          <a:bodyPr vert="horz" wrap="square" lIns="0" tIns="12130" rIns="0" bIns="0" rtlCol="0">
            <a:spAutoFit/>
          </a:bodyPr>
          <a:lstStyle/>
          <a:p>
            <a:pPr marL="11552">
              <a:spcBef>
                <a:spcPts val="96"/>
              </a:spcBef>
            </a:pPr>
            <a:r>
              <a:rPr sz="3592" spc="-4" dirty="0"/>
              <a:t>Suffering=∫ </a:t>
            </a:r>
            <a:r>
              <a:rPr sz="3592" dirty="0"/>
              <a:t>pain</a:t>
            </a:r>
            <a:r>
              <a:rPr sz="3592" spc="-64" dirty="0"/>
              <a:t> </a:t>
            </a:r>
            <a:r>
              <a:rPr sz="3592" dirty="0"/>
              <a:t>dt,</a:t>
            </a:r>
            <a:endParaRPr sz="3592"/>
          </a:p>
        </p:txBody>
      </p:sp>
      <p:sp>
        <p:nvSpPr>
          <p:cNvPr id="4" name="object 4"/>
          <p:cNvSpPr txBox="1"/>
          <p:nvPr/>
        </p:nvSpPr>
        <p:spPr>
          <a:xfrm>
            <a:off x="15423603" y="6908021"/>
            <a:ext cx="1389698" cy="379566"/>
          </a:xfrm>
          <a:prstGeom prst="rect">
            <a:avLst/>
          </a:prstGeom>
        </p:spPr>
        <p:txBody>
          <a:bodyPr vert="horz" wrap="square" lIns="0" tIns="15596" rIns="0" bIns="0" rtlCol="0">
            <a:spAutoFit/>
          </a:bodyPr>
          <a:lstStyle/>
          <a:p>
            <a:pPr marL="11552">
              <a:spcBef>
                <a:spcPts val="122"/>
              </a:spcBef>
            </a:pPr>
            <a:r>
              <a:rPr sz="2364" spc="164" dirty="0">
                <a:solidFill>
                  <a:srgbClr val="535353"/>
                </a:solidFill>
              </a:rPr>
              <a:t>Patient</a:t>
            </a:r>
            <a:r>
              <a:rPr sz="2364" spc="-4" dirty="0">
                <a:solidFill>
                  <a:srgbClr val="535353"/>
                </a:solidFill>
              </a:rPr>
              <a:t> </a:t>
            </a:r>
            <a:r>
              <a:rPr sz="2364" spc="150" dirty="0">
                <a:solidFill>
                  <a:srgbClr val="535353"/>
                </a:solidFill>
              </a:rPr>
              <a:t>2</a:t>
            </a:r>
            <a:endParaRPr sz="2364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55839" y="845638"/>
            <a:ext cx="4762286" cy="809005"/>
          </a:xfrm>
          <a:prstGeom prst="rect">
            <a:avLst/>
          </a:prstGeom>
        </p:spPr>
        <p:txBody>
          <a:bodyPr spcFirstLastPara="1" vert="horz" wrap="square" lIns="0" tIns="12130" rIns="0" bIns="0" rtlCol="0" anchor="t" anchorCtr="0">
            <a:spAutoFit/>
          </a:bodyPr>
          <a:lstStyle/>
          <a:p>
            <a:pPr marL="11552">
              <a:spcBef>
                <a:spcPts val="96"/>
              </a:spcBef>
            </a:pPr>
            <a:r>
              <a:rPr spc="250" dirty="0"/>
              <a:t>Peak-End</a:t>
            </a:r>
            <a:r>
              <a:rPr spc="46" dirty="0"/>
              <a:t> </a:t>
            </a:r>
            <a:r>
              <a:rPr spc="228" dirty="0"/>
              <a:t>Rule</a:t>
            </a:r>
          </a:p>
        </p:txBody>
      </p:sp>
      <p:sp>
        <p:nvSpPr>
          <p:cNvPr id="6" name="object 6"/>
          <p:cNvSpPr/>
          <p:nvPr/>
        </p:nvSpPr>
        <p:spPr>
          <a:xfrm>
            <a:off x="2513093" y="3988693"/>
            <a:ext cx="3470802" cy="37948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74"/>
          </a:p>
        </p:txBody>
      </p:sp>
      <p:sp>
        <p:nvSpPr>
          <p:cNvPr id="7" name="object 7"/>
          <p:cNvSpPr/>
          <p:nvPr/>
        </p:nvSpPr>
        <p:spPr>
          <a:xfrm>
            <a:off x="10367856" y="4019269"/>
            <a:ext cx="2995420" cy="14152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74"/>
          </a:p>
        </p:txBody>
      </p:sp>
      <p:sp>
        <p:nvSpPr>
          <p:cNvPr id="8" name="object 8"/>
          <p:cNvSpPr/>
          <p:nvPr/>
        </p:nvSpPr>
        <p:spPr>
          <a:xfrm>
            <a:off x="10463062" y="7076579"/>
            <a:ext cx="2004928" cy="14152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74"/>
          </a:p>
        </p:txBody>
      </p:sp>
      <p:sp>
        <p:nvSpPr>
          <p:cNvPr id="9" name="object 9"/>
          <p:cNvSpPr txBox="1"/>
          <p:nvPr/>
        </p:nvSpPr>
        <p:spPr>
          <a:xfrm>
            <a:off x="13599361" y="3991935"/>
            <a:ext cx="4582654" cy="1461989"/>
          </a:xfrm>
          <a:prstGeom prst="rect">
            <a:avLst/>
          </a:prstGeom>
        </p:spPr>
        <p:txBody>
          <a:bodyPr vert="horz" wrap="square" lIns="0" tIns="131114" rIns="0" bIns="0" rtlCol="0">
            <a:spAutoFit/>
          </a:bodyPr>
          <a:lstStyle/>
          <a:p>
            <a:pPr marL="1901446">
              <a:spcBef>
                <a:spcPts val="1032"/>
              </a:spcBef>
            </a:pPr>
            <a:r>
              <a:rPr sz="2364" spc="164" dirty="0">
                <a:solidFill>
                  <a:srgbClr val="535353"/>
                </a:solidFill>
              </a:rPr>
              <a:t>Patient</a:t>
            </a:r>
            <a:r>
              <a:rPr sz="2364" spc="50" dirty="0">
                <a:solidFill>
                  <a:srgbClr val="535353"/>
                </a:solidFill>
              </a:rPr>
              <a:t> </a:t>
            </a:r>
            <a:r>
              <a:rPr sz="2364" spc="-368" dirty="0">
                <a:solidFill>
                  <a:srgbClr val="535353"/>
                </a:solidFill>
              </a:rPr>
              <a:t>1</a:t>
            </a:r>
            <a:endParaRPr sz="2364" dirty="0"/>
          </a:p>
          <a:p>
            <a:pPr marL="11552">
              <a:spcBef>
                <a:spcPts val="1842"/>
              </a:spcBef>
            </a:pPr>
            <a:r>
              <a:rPr lang="es-AR" sz="4776" spc="60" dirty="0">
                <a:solidFill>
                  <a:srgbClr val="535353"/>
                </a:solidFill>
              </a:rPr>
              <a:t>5</a:t>
            </a:r>
            <a:r>
              <a:rPr sz="4776" spc="60" dirty="0">
                <a:solidFill>
                  <a:srgbClr val="535353"/>
                </a:solidFill>
              </a:rPr>
              <a:t> </a:t>
            </a:r>
            <a:r>
              <a:rPr sz="4776" spc="296" dirty="0">
                <a:solidFill>
                  <a:srgbClr val="535353"/>
                </a:solidFill>
              </a:rPr>
              <a:t>rating</a:t>
            </a:r>
            <a:r>
              <a:rPr sz="4776" spc="82" dirty="0">
                <a:solidFill>
                  <a:srgbClr val="535353"/>
                </a:solidFill>
              </a:rPr>
              <a:t> </a:t>
            </a:r>
            <a:r>
              <a:rPr sz="4776" spc="354" dirty="0">
                <a:solidFill>
                  <a:srgbClr val="535353"/>
                </a:solidFill>
              </a:rPr>
              <a:t>dolor</a:t>
            </a:r>
            <a:endParaRPr sz="4776" dirty="0"/>
          </a:p>
        </p:txBody>
      </p:sp>
      <p:sp>
        <p:nvSpPr>
          <p:cNvPr id="10" name="object 10"/>
          <p:cNvSpPr txBox="1"/>
          <p:nvPr/>
        </p:nvSpPr>
        <p:spPr>
          <a:xfrm>
            <a:off x="13685078" y="7722207"/>
            <a:ext cx="4404176" cy="749526"/>
          </a:xfrm>
          <a:prstGeom prst="rect">
            <a:avLst/>
          </a:prstGeom>
        </p:spPr>
        <p:txBody>
          <a:bodyPr vert="horz" wrap="square" lIns="0" tIns="14440" rIns="0" bIns="0" rtlCol="0">
            <a:spAutoFit/>
          </a:bodyPr>
          <a:lstStyle/>
          <a:p>
            <a:pPr marL="11552">
              <a:spcBef>
                <a:spcPts val="114"/>
              </a:spcBef>
            </a:pPr>
            <a:r>
              <a:rPr lang="es-AR" sz="4776" spc="-404" dirty="0">
                <a:solidFill>
                  <a:srgbClr val="535353"/>
                </a:solidFill>
              </a:rPr>
              <a:t>3,4</a:t>
            </a:r>
            <a:r>
              <a:rPr sz="4776" spc="-404" dirty="0">
                <a:solidFill>
                  <a:srgbClr val="535353"/>
                </a:solidFill>
              </a:rPr>
              <a:t> </a:t>
            </a:r>
            <a:r>
              <a:rPr sz="4776" spc="296" dirty="0">
                <a:solidFill>
                  <a:srgbClr val="535353"/>
                </a:solidFill>
              </a:rPr>
              <a:t>rating</a:t>
            </a:r>
            <a:r>
              <a:rPr sz="4776" spc="-368" dirty="0">
                <a:solidFill>
                  <a:srgbClr val="535353"/>
                </a:solidFill>
              </a:rPr>
              <a:t> </a:t>
            </a:r>
            <a:r>
              <a:rPr sz="4776" spc="354" dirty="0">
                <a:solidFill>
                  <a:srgbClr val="535353"/>
                </a:solidFill>
              </a:rPr>
              <a:t>dolor</a:t>
            </a:r>
            <a:endParaRPr sz="4776" dirty="0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B42A8A58-3A75-5742-9064-455CA6357852}"/>
              </a:ext>
            </a:extLst>
          </p:cNvPr>
          <p:cNvSpPr txBox="1"/>
          <p:nvPr/>
        </p:nvSpPr>
        <p:spPr>
          <a:xfrm>
            <a:off x="1459667" y="2131170"/>
            <a:ext cx="8257902" cy="753245"/>
          </a:xfrm>
          <a:prstGeom prst="rect">
            <a:avLst/>
          </a:prstGeom>
        </p:spPr>
        <p:txBody>
          <a:bodyPr vert="horz" wrap="square" lIns="0" tIns="14440" rIns="0" bIns="0" rtlCol="0">
            <a:spAutoFit/>
          </a:bodyPr>
          <a:lstStyle/>
          <a:p>
            <a:pPr marL="11552">
              <a:spcBef>
                <a:spcPts val="114"/>
              </a:spcBef>
            </a:pPr>
            <a:r>
              <a:rPr sz="4800" dirty="0">
                <a:solidFill>
                  <a:srgbClr val="351F08"/>
                </a:solidFill>
                <a:latin typeface="Avenir Next Ultra Light" panose="020B0203020202020204" pitchFamily="34" charset="77"/>
              </a:rPr>
              <a:t>Cual paciente sufre menos?</a:t>
            </a:r>
          </a:p>
        </p:txBody>
      </p:sp>
      <p:pic>
        <p:nvPicPr>
          <p:cNvPr id="11" name="Imagen" descr="Imagen">
            <a:extLst>
              <a:ext uri="{FF2B5EF4-FFF2-40B4-BE49-F238E27FC236}">
                <a16:creationId xmlns:a16="http://schemas.microsoft.com/office/drawing/2014/main" id="{D0BA6588-FAEC-2544-BABC-9EE747F6E7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94969" y="468809"/>
            <a:ext cx="977802" cy="91456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164580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58e6767e0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58e6767e04_0_2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PASO 7.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0" name="Google Shape;160;g258e6767e04_0_2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e6767e04_0_21"/>
          <p:cNvSpPr txBox="1"/>
          <p:nvPr/>
        </p:nvSpPr>
        <p:spPr>
          <a:xfrm>
            <a:off x="1172473" y="2264250"/>
            <a:ext cx="15087300" cy="5309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6000" b="1" i="0" u="none" strike="noStrike" cap="none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Sociabilización.</a:t>
            </a:r>
            <a:endParaRPr lang="es-ES_tradnl" sz="6000" b="1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6000" b="1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Es un viaje de ida. No termina nunca. Es un </a:t>
            </a:r>
            <a:r>
              <a:rPr lang="es-AR" sz="3600" b="1" i="1" dirty="0" err="1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ongoing</a:t>
            </a: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</a:rPr>
              <a:t> que va evolucionando pero nunca se puede considerar como finalizado. Pueden variar los focos o acciones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AR" sz="3600" b="1" i="1" dirty="0">
              <a:solidFill>
                <a:schemeClr val="tx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AR" sz="3600" b="1" i="1" dirty="0">
                <a:solidFill>
                  <a:schemeClr val="tx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Rituales y rutinas.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1" i="1" dirty="0">
              <a:solidFill>
                <a:schemeClr val="tx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1805063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58e6767e0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58e6767e04_0_2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PASO 8.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0" name="Google Shape;160;g258e6767e04_0_2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e6767e04_0_21"/>
          <p:cNvSpPr txBox="1"/>
          <p:nvPr/>
        </p:nvSpPr>
        <p:spPr>
          <a:xfrm>
            <a:off x="1172473" y="2264250"/>
            <a:ext cx="15087300" cy="280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Los </a:t>
            </a:r>
            <a:r>
              <a:rPr lang="es-ES_tradnl" sz="60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Guidelines</a:t>
            </a: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  <a:endParaRPr lang="es-ES_tradnl" sz="6000" b="1" i="0" u="none" strike="noStrike" cap="none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0" i="0" u="none" strike="noStrike" cap="none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3310923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58e6767e0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58e6767e04_0_2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PASO 9.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0" name="Google Shape;160;g258e6767e04_0_2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e6767e04_0_21"/>
          <p:cNvSpPr txBox="1"/>
          <p:nvPr/>
        </p:nvSpPr>
        <p:spPr>
          <a:xfrm>
            <a:off x="1172473" y="2264250"/>
            <a:ext cx="15087300" cy="280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60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Customer</a:t>
            </a: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Personas + CJ As </a:t>
            </a:r>
            <a:r>
              <a:rPr lang="es-ES_tradnl" sz="60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Is</a:t>
            </a: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/ </a:t>
            </a:r>
            <a:r>
              <a:rPr lang="es-ES_tradnl" sz="60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To</a:t>
            </a: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Be</a:t>
            </a:r>
            <a:endParaRPr lang="es-ES_tradnl" sz="6000" b="1" i="0" u="none" strike="noStrike" cap="none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0" i="0" u="none" strike="noStrike" cap="none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12690300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58e6767e0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58e6767e04_0_2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PASO 10.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0" name="Google Shape;160;g258e6767e04_0_2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629001" y="4970927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e6767e04_0_21"/>
          <p:cNvSpPr txBox="1"/>
          <p:nvPr/>
        </p:nvSpPr>
        <p:spPr>
          <a:xfrm>
            <a:off x="1172473" y="2264250"/>
            <a:ext cx="15087300" cy="1038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El </a:t>
            </a:r>
            <a:r>
              <a:rPr lang="es-ES_tradnl" sz="60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Ongoing</a:t>
            </a:r>
            <a:r>
              <a:rPr lang="es-ES_tradnl" sz="60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6000" b="1" i="0" u="none" strike="noStrike" cap="none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>
              <a:lnSpc>
                <a:spcPct val="115000"/>
              </a:lnSpc>
            </a:pP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Trabajo en </a:t>
            </a:r>
            <a:r>
              <a:rPr lang="es-AR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Celulas</a:t>
            </a: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 para romper silos y resolver </a:t>
            </a:r>
            <a:r>
              <a:rPr lang="es-AR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ppales</a:t>
            </a: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 </a:t>
            </a:r>
            <a:r>
              <a:rPr lang="es-AR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painpoints</a:t>
            </a: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.</a:t>
            </a:r>
          </a:p>
          <a:p>
            <a:pPr marL="457200">
              <a:lnSpc>
                <a:spcPct val="115000"/>
              </a:lnSpc>
            </a:pPr>
            <a:r>
              <a:rPr lang="es-AR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Program</a:t>
            </a: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 VOE.</a:t>
            </a:r>
          </a:p>
          <a:p>
            <a:pPr marL="457200">
              <a:lnSpc>
                <a:spcPct val="115000"/>
              </a:lnSpc>
            </a:pP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Racional Programa Incentivos por Performance.</a:t>
            </a:r>
          </a:p>
          <a:p>
            <a:pPr marL="457200">
              <a:lnSpc>
                <a:spcPct val="115000"/>
              </a:lnSpc>
            </a:pP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Emocional Programa Historias Inspiracionales.</a:t>
            </a:r>
          </a:p>
          <a:p>
            <a:pPr marL="457200">
              <a:lnSpc>
                <a:spcPct val="115000"/>
              </a:lnSpc>
            </a:pP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Rituales y rutinas (</a:t>
            </a:r>
            <a:r>
              <a:rPr lang="es-AR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ej</a:t>
            </a: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 </a:t>
            </a:r>
            <a:r>
              <a:rPr lang="es-AR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huddle</a:t>
            </a: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, celebración de logros, </a:t>
            </a:r>
            <a:r>
              <a:rPr lang="es-AR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etc</a:t>
            </a: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).</a:t>
            </a:r>
          </a:p>
          <a:p>
            <a:pPr marL="457200">
              <a:lnSpc>
                <a:spcPct val="115000"/>
              </a:lnSpc>
            </a:pPr>
            <a:r>
              <a:rPr lang="es-AR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Hiring</a:t>
            </a:r>
            <a:endParaRPr lang="es-AR" sz="3600" b="1" dirty="0">
              <a:solidFill>
                <a:srgbClr val="1AD2ED"/>
              </a:solidFill>
              <a:latin typeface="Roboto Condensed"/>
              <a:ea typeface="Roboto Condensed"/>
              <a:cs typeface="Roboto Condensed"/>
            </a:endParaRPr>
          </a:p>
          <a:p>
            <a:pPr marL="457200">
              <a:lnSpc>
                <a:spcPct val="115000"/>
              </a:lnSpc>
            </a:pP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Training (foco </a:t>
            </a:r>
            <a:r>
              <a:rPr lang="es-AR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onboarding</a:t>
            </a: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 y capsulas)</a:t>
            </a:r>
          </a:p>
          <a:p>
            <a:pPr marL="457200">
              <a:lnSpc>
                <a:spcPct val="115000"/>
              </a:lnSpc>
            </a:pP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Programa </a:t>
            </a:r>
            <a:r>
              <a:rPr lang="es-AR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Compliance</a:t>
            </a: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 Pilares y </a:t>
            </a:r>
            <a:r>
              <a:rPr lang="es-AR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Guidelines</a:t>
            </a: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.</a:t>
            </a:r>
          </a:p>
          <a:p>
            <a:pPr marL="457200">
              <a:lnSpc>
                <a:spcPct val="115000"/>
              </a:lnSpc>
            </a:pPr>
            <a:r>
              <a:rPr lang="es-AR" sz="3600" b="1" dirty="0" err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Customer</a:t>
            </a:r>
            <a:r>
              <a:rPr lang="es-AR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</a:rPr>
              <a:t> Day.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6000" b="1" i="0" u="none" strike="noStrike" cap="none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lang="es-ES_tradnl" sz="3600" b="0" i="0" u="none" strike="noStrike" cap="none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9890331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30750" y="677800"/>
            <a:ext cx="2478750" cy="23184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8"/>
          <p:cNvSpPr txBox="1"/>
          <p:nvPr/>
        </p:nvSpPr>
        <p:spPr>
          <a:xfrm>
            <a:off x="6979200" y="4143325"/>
            <a:ext cx="43296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b="1" i="0" u="none" strike="noStrike" cap="none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¿Preguntas?</a:t>
            </a:r>
            <a:endParaRPr sz="5000" b="1" i="0" u="none" strike="noStrike" cap="none">
              <a:solidFill>
                <a:srgbClr val="1AD2ED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305" name="Google Shape;305;p28"/>
          <p:cNvGrpSpPr/>
          <p:nvPr/>
        </p:nvGrpSpPr>
        <p:grpSpPr>
          <a:xfrm>
            <a:off x="8015775" y="5375402"/>
            <a:ext cx="741850" cy="768259"/>
            <a:chOff x="1813" y="0"/>
            <a:chExt cx="809173" cy="812800"/>
          </a:xfrm>
        </p:grpSpPr>
        <p:sp>
          <p:nvSpPr>
            <p:cNvPr id="306" name="Google Shape;306;p2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ED1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8"/>
            <p:cNvSpPr txBox="1"/>
            <p:nvPr/>
          </p:nvSpPr>
          <p:spPr>
            <a:xfrm>
              <a:off x="76200" y="76200"/>
              <a:ext cx="660300" cy="66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8" name="Google Shape;308;p28"/>
          <p:cNvGrpSpPr/>
          <p:nvPr/>
        </p:nvGrpSpPr>
        <p:grpSpPr>
          <a:xfrm>
            <a:off x="8928096" y="5375402"/>
            <a:ext cx="741850" cy="768259"/>
            <a:chOff x="1813" y="0"/>
            <a:chExt cx="809173" cy="812800"/>
          </a:xfrm>
        </p:grpSpPr>
        <p:sp>
          <p:nvSpPr>
            <p:cNvPr id="309" name="Google Shape;309;p2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40E2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28"/>
            <p:cNvSpPr txBox="1"/>
            <p:nvPr/>
          </p:nvSpPr>
          <p:spPr>
            <a:xfrm>
              <a:off x="76200" y="76200"/>
              <a:ext cx="660300" cy="66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1" name="Google Shape;311;p28"/>
          <p:cNvGrpSpPr/>
          <p:nvPr/>
        </p:nvGrpSpPr>
        <p:grpSpPr>
          <a:xfrm>
            <a:off x="9835187" y="5375402"/>
            <a:ext cx="741850" cy="768259"/>
            <a:chOff x="1813" y="0"/>
            <a:chExt cx="809173" cy="812800"/>
          </a:xfrm>
        </p:grpSpPr>
        <p:sp>
          <p:nvSpPr>
            <p:cNvPr id="312" name="Google Shape;312;p2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5FEE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28"/>
            <p:cNvSpPr txBox="1"/>
            <p:nvPr/>
          </p:nvSpPr>
          <p:spPr>
            <a:xfrm>
              <a:off x="76200" y="76200"/>
              <a:ext cx="660300" cy="66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58e6767e0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58e6767e04_0_2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 err="1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Clasificaciones</a:t>
            </a: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 de AI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0" name="Google Shape;160;g258e6767e04_0_2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e6767e04_0_21"/>
          <p:cNvSpPr txBox="1"/>
          <p:nvPr/>
        </p:nvSpPr>
        <p:spPr>
          <a:xfrm>
            <a:off x="1172473" y="2264250"/>
            <a:ext cx="15087300" cy="5069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s-ES_tradnl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Aprendizaje Automático.</a:t>
            </a:r>
            <a:endParaRPr lang="es-ES_tradnl" sz="3600" b="1" i="0" u="none" strike="noStrike" cap="none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Aprendizaje no supervisado:</a:t>
            </a:r>
            <a:r>
              <a:rPr lang="es-ES_tradnl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El modelo aprende de un conjunto de datos sin etiquetas, buscando estructuras y patrones ocultos en los datos. Los algoritmos de aprendizaje no supervisado incluyen el </a:t>
            </a:r>
            <a:r>
              <a:rPr lang="es-ES_tradnl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clustering</a:t>
            </a:r>
            <a:r>
              <a:rPr lang="es-ES_tradnl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(como K-</a:t>
            </a:r>
            <a:r>
              <a:rPr lang="es-ES_tradnl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means</a:t>
            </a:r>
            <a:r>
              <a:rPr lang="es-ES_tradnl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), la reducción de la dimensionalidad (como PCA) y las reglas de asociación (como </a:t>
            </a:r>
            <a:r>
              <a:rPr lang="es-ES_tradnl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Apriori</a:t>
            </a:r>
            <a:r>
              <a:rPr lang="es-ES_tradnl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).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19681428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g258e6767e04_0_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258e6767e04_0_43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Clasificaciones de AI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68" name="Google Shape;168;g258e6767e04_0_43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258e6767e04_0_43"/>
          <p:cNvSpPr txBox="1"/>
          <p:nvPr/>
        </p:nvSpPr>
        <p:spPr>
          <a:xfrm>
            <a:off x="1172473" y="2264250"/>
            <a:ext cx="15087300" cy="88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3600" b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Aprendizaje Automático.</a:t>
            </a:r>
            <a:endParaRPr sz="3600" b="1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b="0" i="0" u="none" strike="noStrike" cap="none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Aprendizaje por refuerzo:</a:t>
            </a:r>
            <a:r>
              <a:rPr lang="en-US" sz="36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En este tipo de aprendizaje, un agente aprende a realizar tareas por prueba y error, recibiendo recompensas o castigos según el resultado de sus acciones. </a:t>
            </a: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Redes Neuronales y Deep Learning:</a:t>
            </a:r>
            <a:r>
              <a:rPr lang="en-US" sz="36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Las redes neuronales son modelos de aprendizaje automático inspirados en el cerebro humano, y el deep learning es un subcampo del aprendizaje automático que se centra en las redes neuronales con muchos niveles o "capas". Estos modelos son capaces de aprender representaciones de datos muy complejas y se utilizan en una variedad de tareas, incluyendo el procesamiento de imágenes y texto.</a:t>
            </a:r>
            <a:endParaRPr sz="1200">
              <a:solidFill>
                <a:srgbClr val="374151"/>
              </a:solidFill>
              <a:highlight>
                <a:srgbClr val="F7F7F8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rgbClr val="1AD2ED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6" name="Graphic 190">
            <a:extLst>
              <a:ext uri="{FF2B5EF4-FFF2-40B4-BE49-F238E27FC236}">
                <a16:creationId xmlns:a16="http://schemas.microsoft.com/office/drawing/2014/main" id="{A0AD230C-F2F1-4A9E-8B97-584473C0E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3493" y="2130384"/>
            <a:ext cx="2398244" cy="796938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730434D9-2CD2-4FFE-AE02-D67B3FE059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4436E61-5829-49BD-A36C-155A102AD0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80" name="Graphic 212">
            <a:extLst>
              <a:ext uri="{FF2B5EF4-FFF2-40B4-BE49-F238E27FC236}">
                <a16:creationId xmlns:a16="http://schemas.microsoft.com/office/drawing/2014/main" id="{FEED861F-CCB5-4C5C-B30B-A67DD2975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57719" y="1209975"/>
            <a:ext cx="1398300" cy="13983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2" name="Graphic 212">
            <a:extLst>
              <a:ext uri="{FF2B5EF4-FFF2-40B4-BE49-F238E27FC236}">
                <a16:creationId xmlns:a16="http://schemas.microsoft.com/office/drawing/2014/main" id="{F77C4D01-899C-430C-B96D-4E85CD4BA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57719" y="1209975"/>
            <a:ext cx="1398300" cy="13983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0AC585-5141-5464-8C5B-4E5BA5B393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6" r="1942"/>
          <a:stretch/>
        </p:blipFill>
        <p:spPr>
          <a:xfrm>
            <a:off x="2200390" y="3374614"/>
            <a:ext cx="4388611" cy="3971717"/>
          </a:xfrm>
          <a:prstGeom prst="rect">
            <a:avLst/>
          </a:prstGeom>
        </p:spPr>
      </p:pic>
      <p:sp>
        <p:nvSpPr>
          <p:cNvPr id="169" name="Google Shape;169;g258e6767e04_0_43"/>
          <p:cNvSpPr txBox="1"/>
          <p:nvPr/>
        </p:nvSpPr>
        <p:spPr>
          <a:xfrm>
            <a:off x="9172334" y="3578650"/>
            <a:ext cx="8605077" cy="652700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45720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kern="1200" dirty="0">
              <a:solidFill>
                <a:schemeClr val="bg1"/>
              </a:solidFill>
              <a:latin typeface="+mn-lt"/>
              <a:ea typeface="+mn-ea"/>
              <a:cs typeface="+mn-cs"/>
              <a:sym typeface="Roboto Condensed Light"/>
            </a:endParaRPr>
          </a:p>
          <a:p>
            <a:pPr marL="457200" lvl="0" indent="-22860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 Condensed Light"/>
                <a:ea typeface="Roboto Condensed Light"/>
                <a:cs typeface="Roboto Condensed Light"/>
                <a:sym typeface="Roboto Condensed"/>
              </a:rPr>
              <a:t>Redes </a:t>
            </a:r>
            <a:r>
              <a:rPr lang="en-US" sz="36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Roboto Condensed Light"/>
                <a:ea typeface="Roboto Condensed Light"/>
                <a:cs typeface="Roboto Condensed Light"/>
                <a:sym typeface="Roboto Condensed"/>
              </a:rPr>
              <a:t>Neuronales</a:t>
            </a:r>
            <a:r>
              <a:rPr 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Roboto Condensed Light"/>
                <a:ea typeface="Roboto Condensed Light"/>
                <a:cs typeface="Roboto Condensed Light"/>
                <a:sym typeface="Roboto Condensed"/>
              </a:rPr>
              <a:t> y Deep Learning: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inspirados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en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el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cerebro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humano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el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deep learning es un </a:t>
            </a:r>
            <a:r>
              <a:rPr lang="en-US" sz="3600" dirty="0" err="1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subcampo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del </a:t>
            </a:r>
            <a:r>
              <a:rPr lang="en-US" sz="3600" dirty="0" err="1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aprendizaje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automático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que se centra </a:t>
            </a:r>
            <a:r>
              <a:rPr lang="en-US" sz="3600" dirty="0" err="1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en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las redes </a:t>
            </a:r>
            <a:r>
              <a:rPr lang="en-US" sz="3600" dirty="0" err="1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neuronales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con </a:t>
            </a:r>
            <a:r>
              <a:rPr lang="en-US" sz="3600" dirty="0" err="1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muchos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niveles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o "</a:t>
            </a:r>
            <a:r>
              <a:rPr lang="en-US" sz="3600" dirty="0" err="1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capas</a:t>
            </a:r>
            <a:r>
              <a:rPr lang="en-US" sz="3600" dirty="0">
                <a:solidFill>
                  <a:schemeClr val="bg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". </a:t>
            </a:r>
            <a:endParaRPr lang="en-US" sz="3600" dirty="0">
              <a:solidFill>
                <a:schemeClr val="bg1"/>
              </a:solidFill>
              <a:latin typeface="Roboto Condensed Light"/>
              <a:ea typeface="Roboto Condensed Light"/>
              <a:cs typeface="Roboto Condensed Light"/>
              <a:sym typeface="Roboto Condensed"/>
            </a:endParaRPr>
          </a:p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7F7F7F"/>
              </a:buClr>
              <a:buSzPts val="3600"/>
              <a:buFont typeface="Arial" panose="020B0604020202020204" pitchFamily="34" charset="0"/>
              <a:buChar char="•"/>
            </a:pPr>
            <a:endParaRPr lang="en-US" kern="1200" dirty="0">
              <a:solidFill>
                <a:schemeClr val="bg1"/>
              </a:solidFill>
              <a:latin typeface="+mn-lt"/>
              <a:ea typeface="+mn-ea"/>
              <a:cs typeface="+mn-cs"/>
              <a:sym typeface="Roboto Condensed Light"/>
            </a:endParaRPr>
          </a:p>
        </p:txBody>
      </p:sp>
      <p:grpSp>
        <p:nvGrpSpPr>
          <p:cNvPr id="184" name="Graphic 4">
            <a:extLst>
              <a:ext uri="{FF2B5EF4-FFF2-40B4-BE49-F238E27FC236}">
                <a16:creationId xmlns:a16="http://schemas.microsoft.com/office/drawing/2014/main" id="{1184B901-2502-42F7-B6E1-13651AE05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58117" y="7369448"/>
            <a:ext cx="2165133" cy="2165139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D88793F-E99D-4934-BE32-3045302EE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D227D46B-1058-4251-A39F-9361D51D9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46CC86CF-119A-4B45-BA2B-782707C2E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F86D6694-09E2-4F0F-9847-F071D6E6F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8C026A13-9FDF-437E-97FD-239BCA23CB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5BCC789C-A5C7-4B13-AA57-CE3422F84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E737D83C-FE40-4043-B578-93346B3A42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F762F7ED-C9CB-43B3-A6B4-788BF3A356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BCE3537-0B60-49B0-B944-3394C6FAE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2D63E2E2-7628-4D04-B402-95AF3E4D80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BE6AE619-C5D7-4384-8C9B-D7C20C072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60D6249-EE14-48E8-A4D4-76C866D616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C7F81F2F-CD18-4450-B0C3-DE18E95EE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E3E9DB61-5211-4057-8987-44288F162B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7344F4FC-CCE7-43DF-93E8-7B59187FF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F3C9DBFF-F8A1-4CC0-83FB-F02095D0B7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E8841E30-ED90-482C-8E83-15A3C62EE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D4C36012-7833-44E5-AF6A-16F061AF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1A5FB616-644E-4AA6-A1A5-2A133FF5BE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33788DEB-82C9-4FFD-BB7E-C4F79F0B0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6C7DC16-1C97-4F53-B990-41583AE249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2B8B094C-797D-4970-B11A-56CB6D3BC0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5467AC8E-502F-4AD9-B8EC-7CF01ED11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0664D7E8-21B8-4A54-A1D3-B741777B6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1B41E89E-3098-490D-8BFD-1EAC17808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E8C5C467-1C36-4754-9E4C-7E073A6D6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886416B-1EB8-4C63-98D3-2ED4C8AB67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887E7ABA-1C27-4ECB-A0F2-9F627CF13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CB623774-F1A4-47BD-B3D0-731368FE9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DBCF3C89-4A49-4B99-9E61-9C393B460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ED6A8371-6F09-42D3-BFE7-C02DAF3340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D59CB83F-3F7F-462F-B600-5E7146BA75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179CD358-A896-4293-98D8-73B646120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73054398-60F8-4F9B-8159-56E8437E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350BA358-E733-457F-A3B6-DEDA2D1AE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10FDD4AE-5D4F-4151-9A77-FAEDE47B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F4F80DDF-0EF5-4387-958B-A97581EF8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C0F3EFA1-B891-46DA-933A-4F4D0C1D0D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1711F210-A3FF-4CF2-AA5D-49BBAFBB3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A4882AE-036C-4D19-BB4E-EECFFAE3E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BA6F9AC5-05EA-41B4-B2F3-D2AD9614C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151E501-586A-4259-A46B-9C82159A74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155219E5-BDDF-419A-B20F-719CC3D63E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B2498AB5-440A-4DA7-B709-6BBE83E1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6A509E5B-EB47-4D17-B66B-00000E289A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C563AD2-2231-4A45-8533-7F162D999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B59B6894-D66A-4C55-AC77-313AAC3C1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31484FA-4EC8-4615-8E01-6F843BFB2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F3DF5265-CD38-4DAA-BEEB-4AEE3646E4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B70D584-4897-4BD4-A7D9-EE0341AE0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B89EE42F-1FF5-41F9-897F-3EBF7D124F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98A9E84C-712D-440F-9E49-8D998C247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3C135AC6-2CAB-4DCC-8717-74963491C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238100A4-9D21-4283-B22C-2DFC19ACEA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39DE80AD-8138-4977-ACF4-A760A74FD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1B603A1D-520C-4248-B3AF-A6576BE741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0804202A-6406-4928-B315-5B77DE2EE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6E227203-EC63-4E0E-94E4-1BD995AD8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B301A5E-419D-447A-A864-586F78320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3AD8D7E1-B7CE-4913-A223-566B3B582A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89E65440-0DC7-47C7-AEC6-AF592082F3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334A0477-AC62-460E-8DF5-83B40AB9B0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7122425-98E2-4536-9F31-F0B7D9BD3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F81D1B41-2171-4C76-AF7E-4BF1C6F11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2E42F748-E2AD-451F-B2BF-7B386A943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E1532B74-E439-40A7-A473-CB6407D952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5A7F2BF3-54AE-4669-93D3-926195FE5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191CF669-2D21-4580-AAEF-B28B7E50F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A7FBBF91-F322-43A1-A605-A69402A095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438D4E36-1F7F-48D0-9882-91CA3E655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ABA39927-855E-4C3E-96FB-3910D01D61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491BC796-66FF-47E5-AC45-F33EC4610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F1EE308C-6C13-43C4-A4F5-A0C4F272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00D7BEDD-9DE0-4325-A634-AB0E25926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11D1B3D7-CE9E-42CA-B32D-A0C201E39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0E2128CE-1AA6-4A04-8267-A1B6AF2EB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BEAC7405-BE09-424F-BC52-A4A597F95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78C19306-1DB5-4161-8617-9003A7367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D2CD845E-9F6E-47ED-9A94-B58F8DB9F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96164C07-3CE0-4DE9-ADBA-E5BCF9733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2D8763AD-BAC5-4D8C-B291-1C3713EE2A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0A568591-52C9-4BBD-8BEA-6E788C0BF1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A8BBBC57-48DC-4DE2-9919-3D37EB90A6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B894C3FA-F077-4C23-B592-08FE0EDB6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C25930A-33A9-4793-8EC8-CDFAE240A7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10B92D1-1C5A-45E6-BE34-8447A9179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81D8896F-81C6-4F10-A13F-4307E35A46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4F03213F-A82D-4FC4-BBFF-69F9C4482E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610F9612-8DBC-4889-BF7C-74D4005A9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46442812-97CF-4BD0-AB8A-58E6060A1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184D774A-5C6A-456C-AE90-26D2E2700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CD7C9483-2BF2-4E4F-BD15-58F7EC10A9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AA00AA30-5552-4EBE-BE1A-2FCFE86B0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551D11E-EFAE-4045-8123-48BF3F9F7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0E626591-A65E-46D1-9BC5-0696D3A6BE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57995A8B-1A24-40F3-AB16-ACBD669AB8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EB21FF23-D68F-49C6-B2FC-E7557D53B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807EF2FE-2E53-4DA9-B75B-EB9BC6059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C283410F-AC2F-4284-9584-D62D084B52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6A1D2921-7CFF-4451-82C7-DDB96E74B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120A7506-F2CF-41E4-A73E-739108654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20375791-8017-43D6-AB49-D44B9545C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FB4A3C1C-1450-4E3D-9F32-8DFDFFE337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2085DBDF-1063-49D6-B696-640EA6DD8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5E18E380-E552-4675-BBD2-38FF8FA395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A7A5BEB3-C0FA-42E7-9117-EDE8539EB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3A2F4397-C7F2-44F5-9537-FBE540437D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14F258C5-A1D8-4A24-8D5E-2910DF6EBC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ABE4F60F-94C0-4E0F-87DC-375FB4D81D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86F61EC7-1295-414F-B78A-4D860D60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BDE79F0E-5EF9-45E6-889D-AD68EE0A7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6CAB8C2-9385-4E9B-84FE-17216134B4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3F553870-294B-4CAA-9BED-743A21E10B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8ADEDC40-D8F0-4313-B7F4-93ED77A7A4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E7D39B-5532-41C6-8111-63A7C788F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5A0562BA-738B-4844-BA9A-BF0846E3FE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581DE754-2346-4952-A2A5-0226EF158C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FED80020-2957-45DA-AF30-35F3EAEDAE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0E923126-A2FF-4172-81F5-721C496482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65C8C68F-0273-4B8E-9FD5-6E4F5E171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2AEE008-8531-4A26-AD8A-47E0D9C39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CF2A62EB-4037-469E-A6BE-CCE8BB74AE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9DF7AC2B-B55E-43DA-929C-5F5963D2F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20C65E55-823D-4DAD-9245-85204B9E6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11D02822-B081-4809-AE14-B815E130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6F57C050-3FE5-43E5-BBC1-3833A06C6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2C1BCBF3-63E4-4905-80C1-77ADD585B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547E5F4B-9F8F-45D7-8061-F8BE9686BA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D727A4EA-54D7-4C09-ADD3-426B2D4929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8BE8742F-6925-4467-BDE2-04293902B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DBA6F7B0-490F-4AB1-B90A-0FC04A2942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A838C6CF-5117-4E96-AC86-63472B56F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FAC9328B-117B-4AEB-99DF-5654E2F9D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55C5EAF-BAAA-40C5-8911-9FBC41279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84E6C132-665D-4532-BE05-648B18EEF7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59EF90CA-CF64-4B01-8FC6-2C001AA29D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58352722-95E6-43E3-AA93-9416AB98F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9BABFDBB-2E47-4AD3-8EC4-C580E9713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8CBCBD1B-CE75-446E-B1E9-86E838AFD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53EE8C76-5CE4-4E6D-A34D-342E0F752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F079374E-A4E3-4516-ACBA-4B392A654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165A7C6-907C-4B71-A9E3-58EC3F28B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48386427-C9A8-4E81-BF4B-450FFF8BA5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A54D4E37-213B-43B7-932B-BDFB6575E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BCE5BE09-518D-4D74-AA7D-28181B146D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5D3C5F47-2854-46C9-BDF7-CEA0606E36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A7F5432-BDFB-4311-A4A2-E1C0318DA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5AF4A34E-1587-4319-9DDC-1C5DE43B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8A3076E2-1BAD-4A1B-9737-AF3BAF967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6A51F02D-F9D9-4DDC-BE37-EE176D819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75E0E4B-EE9B-4F2B-B07F-B1AA2A8FF4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3F65E95D-F230-4CB4-9708-D8DD73177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552583DC-4906-4844-9931-CA77071E0E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45F54635-332F-456D-983F-80E73231EA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89C8A10A-060B-446D-ADE1-7B0C23E5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D81E9757-D7AC-4ED4-980A-0BD763CA2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E965CC30-A4D6-4C8E-9EAD-DBC150876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5A950C2-CA46-4CC3-A0CA-CCDF2F7C14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B1362684-FEF2-4D08-A6BC-08712C09AB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F42DD12E-7DF2-477C-A13A-82892CF32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020FF5D3-8A79-40EE-8C34-58DC26982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E27E87EA-E072-464D-8336-7294018029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8A53D000-E827-4764-AB5E-736F39688F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ED12E1D5-0FC5-4DEB-A638-272A08AE0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B1F6A97-A5B7-46FF-ACCA-A914AB1CD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2626DCAF-FABD-4345-A36E-F8A6D4388E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AA6CD66A-1BBB-4AF5-965B-A037016E64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D3B30AA1-97BD-4F8D-ADD2-F0BD6CFCE0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1C5D8DDC-65BF-4C46-9089-9E6810993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166" name="Google Shape;166;g258e6767e04_0_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FC4F10F-641B-1694-8561-081A6D49BE00}"/>
              </a:ext>
            </a:extLst>
          </p:cNvPr>
          <p:cNvSpPr txBox="1"/>
          <p:nvPr/>
        </p:nvSpPr>
        <p:spPr>
          <a:xfrm>
            <a:off x="4550569" y="4989612"/>
            <a:ext cx="91582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AR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9" name="Google Shape;159;g258e6767e04_0_21">
            <a:extLst>
              <a:ext uri="{FF2B5EF4-FFF2-40B4-BE49-F238E27FC236}">
                <a16:creationId xmlns:a16="http://schemas.microsoft.com/office/drawing/2014/main" id="{5A8698FE-5FBB-EB82-5718-C0AD7F7BC9B1}"/>
              </a:ext>
            </a:extLst>
          </p:cNvPr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 err="1">
                <a:solidFill>
                  <a:schemeClr val="bg1"/>
                </a:solidFill>
                <a:latin typeface="Oswald Medium"/>
                <a:ea typeface="Oswald Medium"/>
                <a:cs typeface="Oswald Medium"/>
                <a:sym typeface="Oswald Medium"/>
              </a:rPr>
              <a:t>Clasificaciones</a:t>
            </a:r>
            <a:r>
              <a:rPr lang="en-US" sz="4000" dirty="0">
                <a:solidFill>
                  <a:schemeClr val="bg1"/>
                </a:solidFill>
                <a:latin typeface="Oswald Medium"/>
                <a:ea typeface="Oswald Medium"/>
                <a:cs typeface="Oswald Medium"/>
                <a:sym typeface="Oswald Medium"/>
              </a:rPr>
              <a:t> de AI</a:t>
            </a:r>
            <a:endParaRPr sz="4000" b="0" i="0" u="none" strike="noStrike" cap="none" dirty="0">
              <a:solidFill>
                <a:schemeClr val="bg1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</p:spTree>
    <p:extLst>
      <p:ext uri="{BB962C8B-B14F-4D97-AF65-F5344CB8AC3E}">
        <p14:creationId xmlns:p14="http://schemas.microsoft.com/office/powerpoint/2010/main" val="10432896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258e6767e04_0_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g258e6767e04_0_3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El Famoso ChatGPT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76" name="Google Shape;176;g258e6767e04_0_3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258e6767e04_0_3"/>
          <p:cNvSpPr txBox="1"/>
          <p:nvPr/>
        </p:nvSpPr>
        <p:spPr>
          <a:xfrm>
            <a:off x="1172472" y="2264250"/>
            <a:ext cx="16603200" cy="36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GPT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en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"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ChatGPT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"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significa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"Generative Pretrained Transformer"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. Este es un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modelo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de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inteligencia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artificial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desarrollado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por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OpenAI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y es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una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arquitectura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de red neuronal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específica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diseñada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para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generar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texto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.</a:t>
            </a: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g258e6767e04_0_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g258e6767e04_0_51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El Famoso ChatGPT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84" name="Google Shape;184;g258e6767e04_0_5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258e6767e04_0_51"/>
          <p:cNvSpPr txBox="1"/>
          <p:nvPr/>
        </p:nvSpPr>
        <p:spPr>
          <a:xfrm>
            <a:off x="577649" y="1848400"/>
            <a:ext cx="16603200" cy="989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Generative: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capacidad</a:t>
            </a:r>
            <a:r>
              <a:rPr lang="en-US" sz="3600" b="1" dirty="0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para </a:t>
            </a:r>
            <a:r>
              <a:rPr lang="en-US" sz="3600" b="1" dirty="0" err="1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generar</a:t>
            </a:r>
            <a:r>
              <a:rPr lang="en-US" sz="3600" b="1" dirty="0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contenido</a:t>
            </a:r>
            <a:r>
              <a:rPr lang="en-US" sz="3600" b="1" dirty="0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nuevo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,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en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este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caso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,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texto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.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Aprenden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a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imitar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la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distribución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de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los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datos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en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los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que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fueron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entrenados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y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pueden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generar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nuevas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muestras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a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partir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de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esa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distribución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.</a:t>
            </a: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lang="en-US" sz="3600" b="1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Pretrained: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el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modelo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ha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sido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previamente</a:t>
            </a:r>
            <a:r>
              <a:rPr lang="en-US" sz="3600" b="1" dirty="0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entrenado</a:t>
            </a:r>
            <a:r>
              <a:rPr lang="en-US" sz="3600" b="1" dirty="0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en</a:t>
            </a:r>
            <a:r>
              <a:rPr lang="en-US" sz="3600" b="1" dirty="0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un gran corpus de </a:t>
            </a:r>
            <a:r>
              <a:rPr lang="en-US" sz="3600" b="1" dirty="0" err="1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texto</a:t>
            </a:r>
            <a:r>
              <a:rPr lang="en-US" sz="3600" b="1" dirty="0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antes de ser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afinado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para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tareas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específicas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. </a:t>
            </a: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lang="en-US" sz="3600" b="1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Transformer: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ES LA GRAN REVOLUCIÓN</a:t>
            </a:r>
            <a:r>
              <a:rPr lang="en-US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. </a:t>
            </a:r>
            <a:r>
              <a:rPr lang="es-AR" sz="3600" dirty="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</a:rPr>
              <a:t>Imagina que estás leyendo un libro y subrayas o destacas las partes más importantes para entender mejor la historia o el contenido. Eso te ayuda a concentrarte en las partes esenciales y a comprender mejor el mensaje general.</a:t>
            </a:r>
          </a:p>
          <a:p>
            <a:pPr algn="l"/>
            <a:endParaRPr lang="es-AR"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</a:endParaRPr>
          </a:p>
          <a:p>
            <a:br>
              <a:rPr lang="es-AR" sz="4400" dirty="0"/>
            </a:b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8296B0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58e6767e04_0_71"/>
          <p:cNvSpPr txBox="1"/>
          <p:nvPr/>
        </p:nvSpPr>
        <p:spPr>
          <a:xfrm>
            <a:off x="2052500" y="4176875"/>
            <a:ext cx="14407200" cy="934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45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AI </a:t>
            </a:r>
            <a:r>
              <a:rPr lang="en-US" sz="4500" b="1" i="0" u="none" strike="noStrike" cap="none" dirty="0" err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en</a:t>
            </a:r>
            <a:r>
              <a:rPr lang="en-US" sz="45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RRHH: Status &amp; Trends</a:t>
            </a:r>
            <a:endParaRPr sz="6000" b="1" i="0" u="none" strike="noStrike" cap="none" dirty="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91" name="Google Shape;191;g258e6767e04_0_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258e6767e04_0_7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258e6767e04_0_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58e6767e04_0_8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08" name="Google Shape;208;g258e6767e04_0_86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258e6767e04_0_86"/>
          <p:cNvSpPr txBox="1"/>
          <p:nvPr/>
        </p:nvSpPr>
        <p:spPr>
          <a:xfrm>
            <a:off x="1107147" y="2120125"/>
            <a:ext cx="16603200" cy="7195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No hay </a:t>
            </a: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duda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que </a:t>
            </a: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va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a </a:t>
            </a: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ocurrir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una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DISRUPCIÓN </a:t>
            </a: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el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mundo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HR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Aún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no hay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muchos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casos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implementados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con AI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Generativa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Lo que hay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está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fase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inicial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Clave: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definir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que PROBLEMA se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quiere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resolver.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Inmadurez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210" name="Google Shape;210;g258e6767e04_0_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23112" y="4054375"/>
            <a:ext cx="5206075" cy="41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258e6767e04_0_8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AI </a:t>
            </a:r>
            <a:r>
              <a:rPr lang="en-US" sz="4000" b="0" i="0" u="none" strike="noStrike" cap="none" dirty="0" err="1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en</a:t>
            </a:r>
            <a:r>
              <a:rPr lang="en-US" sz="4000" b="0" i="0" u="none" strike="noStrike" cap="none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 RRHH: </a:t>
            </a: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Status.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853274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258e6767e04_0_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58e6767e04_0_8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08" name="Google Shape;208;g258e6767e04_0_86"/>
          <p:cNvPicPr preferRelativeResize="0"/>
          <p:nvPr/>
        </p:nvPicPr>
        <p:blipFill rotWithShape="1">
          <a:blip r:embed="rId5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258e6767e04_0_86"/>
          <p:cNvSpPr txBox="1"/>
          <p:nvPr/>
        </p:nvSpPr>
        <p:spPr>
          <a:xfrm>
            <a:off x="1107147" y="2120125"/>
            <a:ext cx="16603200" cy="9744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</a:t>
            </a: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Principales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preocupaciones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de las </a:t>
            </a: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empresas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	- Data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privacy</a:t>
            </a:r>
            <a:endParaRPr lang="es-AR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	- Data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security</a:t>
            </a:r>
            <a:endParaRPr lang="es-AR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	- Que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tools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 adquirir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	-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Internal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 vs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vendor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development</a:t>
            </a:r>
            <a:endParaRPr lang="es-AR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	-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Transparency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 (especialmente en algoritmos de recomendación)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	-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Technical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know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how</a:t>
            </a:r>
            <a:endParaRPr lang="es-AR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	- Definir y priorizar los posibles casos de uso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210" name="Google Shape;210;g258e6767e04_0_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081925" y="6110625"/>
            <a:ext cx="5206075" cy="41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258e6767e04_0_8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AI </a:t>
            </a:r>
            <a:r>
              <a:rPr lang="en-US" sz="4000" b="0" i="0" u="none" strike="noStrike" cap="none" dirty="0" err="1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en</a:t>
            </a:r>
            <a:r>
              <a:rPr lang="en-US" sz="4000" b="0" i="0" u="none" strike="noStrike" cap="none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 RRHH: </a:t>
            </a: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Status.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</p:spTree>
    <p:extLst>
      <p:ext uri="{BB962C8B-B14F-4D97-AF65-F5344CB8AC3E}">
        <p14:creationId xmlns:p14="http://schemas.microsoft.com/office/powerpoint/2010/main" val="43375357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258e6767e04_0_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58e6767e04_0_8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08" name="Google Shape;208;g258e6767e04_0_86"/>
          <p:cNvPicPr preferRelativeResize="0"/>
          <p:nvPr/>
        </p:nvPicPr>
        <p:blipFill rotWithShape="1">
          <a:blip r:embed="rId5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258e6767e04_0_86"/>
          <p:cNvSpPr txBox="1"/>
          <p:nvPr/>
        </p:nvSpPr>
        <p:spPr>
          <a:xfrm>
            <a:off x="1107147" y="2120125"/>
            <a:ext cx="16603200" cy="7195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</a:t>
            </a: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Existen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3 </a:t>
            </a: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generaciones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de </a:t>
            </a: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soluciones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de AI: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	-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First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Generation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: AI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features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Add-On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	-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Second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Generation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: AI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capabilities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built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-in.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	-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Third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Generation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: Real AI </a:t>
            </a:r>
            <a:r>
              <a:rPr lang="es-AR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vendors</a:t>
            </a:r>
            <a:r>
              <a:rPr lang="es-AR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210" name="Google Shape;210;g258e6767e04_0_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081925" y="6110625"/>
            <a:ext cx="5206075" cy="41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258e6767e04_0_8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AI </a:t>
            </a:r>
            <a:r>
              <a:rPr lang="en-US" sz="4000" b="0" i="0" u="none" strike="noStrike" cap="none" dirty="0" err="1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en</a:t>
            </a:r>
            <a:r>
              <a:rPr lang="en-US" sz="4000" b="0" i="0" u="none" strike="noStrike" cap="none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 RRHH: </a:t>
            </a: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Status.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</p:spTree>
    <p:extLst>
      <p:ext uri="{BB962C8B-B14F-4D97-AF65-F5344CB8AC3E}">
        <p14:creationId xmlns:p14="http://schemas.microsoft.com/office/powerpoint/2010/main" val="332863950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8296B0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58e6767e04_0_71"/>
          <p:cNvSpPr txBox="1"/>
          <p:nvPr/>
        </p:nvSpPr>
        <p:spPr>
          <a:xfrm>
            <a:off x="2052500" y="4176875"/>
            <a:ext cx="14407200" cy="934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r>
              <a:rPr lang="en-US" sz="45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AI </a:t>
            </a:r>
            <a:r>
              <a:rPr lang="en-US" sz="4500" b="1" i="0" u="none" strike="noStrike" cap="none" dirty="0" err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en</a:t>
            </a:r>
            <a:r>
              <a:rPr lang="en-US" sz="4500" b="1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RRHH: Casos de </a:t>
            </a:r>
            <a:r>
              <a:rPr lang="en-US" sz="4500" b="1" i="0" u="none" strike="noStrike" cap="none" dirty="0" err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Uso</a:t>
            </a:r>
            <a:endParaRPr sz="6000" b="1" i="0" u="none" strike="noStrike" cap="none" dirty="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91" name="Google Shape;191;g258e6767e04_0_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258e6767e04_0_71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37022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258e6767e04_0_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58e6767e04_0_86"/>
          <p:cNvSpPr txBox="1"/>
          <p:nvPr/>
        </p:nvSpPr>
        <p:spPr>
          <a:xfrm>
            <a:off x="925487" y="84185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08" name="Google Shape;208;g258e6767e04_0_86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258e6767e04_0_86"/>
          <p:cNvSpPr txBox="1"/>
          <p:nvPr/>
        </p:nvSpPr>
        <p:spPr>
          <a:xfrm>
            <a:off x="842400" y="1848400"/>
            <a:ext cx="16603200" cy="11018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Candidate Experience.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Recruiting.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Onboarding.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Administración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de Personal.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Training.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Employee Copilot.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Wellness.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Cultura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Clima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Análisis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de Feedback y Plan de </a:t>
            </a:r>
            <a:r>
              <a:rPr lang="en-US" sz="3600" b="1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Acción</a:t>
            </a: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600" b="1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" name="Google Shape;211;g258e6767e04_0_86">
            <a:extLst>
              <a:ext uri="{FF2B5EF4-FFF2-40B4-BE49-F238E27FC236}">
                <a16:creationId xmlns:a16="http://schemas.microsoft.com/office/drawing/2014/main" id="{18056997-C913-35C8-BABF-AF8D2E73F909}"/>
              </a:ext>
            </a:extLst>
          </p:cNvPr>
          <p:cNvSpPr txBox="1"/>
          <p:nvPr/>
        </p:nvSpPr>
        <p:spPr>
          <a:xfrm>
            <a:off x="925487" y="93705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AI </a:t>
            </a:r>
            <a:r>
              <a:rPr lang="en-US" sz="4000" b="0" i="0" u="none" strike="noStrike" cap="none" dirty="0" err="1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en</a:t>
            </a:r>
            <a:r>
              <a:rPr lang="en-US" sz="4000" b="0" i="0" u="none" strike="noStrike" cap="none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 RRHH: </a:t>
            </a: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Casos de </a:t>
            </a:r>
            <a:r>
              <a:rPr lang="en-US" sz="4000" dirty="0" err="1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Uso</a:t>
            </a:r>
            <a:r>
              <a:rPr lang="en-US" sz="4000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.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185213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258e6767e04_0_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58e6767e04_0_8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08" name="Google Shape;208;g258e6767e04_0_86"/>
          <p:cNvPicPr preferRelativeResize="0"/>
          <p:nvPr/>
        </p:nvPicPr>
        <p:blipFill rotWithShape="1">
          <a:blip r:embed="rId5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258e6767e04_0_86"/>
          <p:cNvSpPr txBox="1"/>
          <p:nvPr/>
        </p:nvSpPr>
        <p:spPr>
          <a:xfrm>
            <a:off x="842400" y="491600"/>
            <a:ext cx="16603200" cy="5284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Recruiting.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Crear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Job Description y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usarlo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para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automaticamente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buscar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candidatos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1028" name="Picture 4" descr="Paste a job description into the tool to create a list of qualified candidates.">
            <a:extLst>
              <a:ext uri="{FF2B5EF4-FFF2-40B4-BE49-F238E27FC236}">
                <a16:creationId xmlns:a16="http://schemas.microsoft.com/office/drawing/2014/main" id="{A3B0EE7E-75BD-A082-486E-611CE3CD1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594" y="2590801"/>
            <a:ext cx="9781001" cy="698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890093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258e6767e04_0_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58e6767e04_0_8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08" name="Google Shape;208;g258e6767e04_0_86"/>
          <p:cNvPicPr preferRelativeResize="0"/>
          <p:nvPr/>
        </p:nvPicPr>
        <p:blipFill rotWithShape="1">
          <a:blip r:embed="rId5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258e6767e04_0_86"/>
          <p:cNvSpPr txBox="1"/>
          <p:nvPr/>
        </p:nvSpPr>
        <p:spPr>
          <a:xfrm>
            <a:off x="842400" y="491600"/>
            <a:ext cx="16603200" cy="5284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Recruiting.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Crear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Job Description.</a:t>
            </a: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E403167-C48B-17C5-A993-3BDDFCBADB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9" t="22897" r="3729" b="12037"/>
          <a:stretch/>
        </p:blipFill>
        <p:spPr bwMode="auto">
          <a:xfrm>
            <a:off x="2790825" y="2936388"/>
            <a:ext cx="12706350" cy="669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17430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258e6767e04_0_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58e6767e04_0_8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08" name="Google Shape;208;g258e6767e04_0_86"/>
          <p:cNvPicPr preferRelativeResize="0"/>
          <p:nvPr/>
        </p:nvPicPr>
        <p:blipFill rotWithShape="1">
          <a:blip r:embed="rId5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258e6767e04_0_86"/>
          <p:cNvSpPr txBox="1"/>
          <p:nvPr/>
        </p:nvSpPr>
        <p:spPr>
          <a:xfrm>
            <a:off x="842400" y="491600"/>
            <a:ext cx="16603200" cy="5284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Recruiting.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Crear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Job Description y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usarlo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para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automaticamente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buscar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candidatos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4098" name="Picture 2" descr="SeekOut Assist search results from ChatGPT">
            <a:extLst>
              <a:ext uri="{FF2B5EF4-FFF2-40B4-BE49-F238E27FC236}">
                <a16:creationId xmlns:a16="http://schemas.microsoft.com/office/drawing/2014/main" id="{E555317A-6E7A-4005-138D-7120F6CD54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0"/>
          <a:stretch/>
        </p:blipFill>
        <p:spPr bwMode="auto">
          <a:xfrm>
            <a:off x="4400550" y="3052088"/>
            <a:ext cx="10172700" cy="62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37056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258e6767e04_0_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54676" y="491599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58e6767e04_0_86"/>
          <p:cNvSpPr txBox="1"/>
          <p:nvPr/>
        </p:nvSpPr>
        <p:spPr>
          <a:xfrm>
            <a:off x="767401" y="998599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08" name="Google Shape;208;g258e6767e04_0_86"/>
          <p:cNvPicPr preferRelativeResize="0"/>
          <p:nvPr/>
        </p:nvPicPr>
        <p:blipFill rotWithShape="1">
          <a:blip r:embed="rId5">
            <a:alphaModFix/>
          </a:blip>
          <a:srcRect t="31546" b="26891"/>
          <a:stretch/>
        </p:blipFill>
        <p:spPr>
          <a:xfrm rot="-5400000">
            <a:off x="-4970925" y="4970926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258e6767e04_0_86"/>
          <p:cNvSpPr txBox="1"/>
          <p:nvPr/>
        </p:nvSpPr>
        <p:spPr>
          <a:xfrm>
            <a:off x="437326" y="491599"/>
            <a:ext cx="16603200" cy="5284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Recruiting.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Dashboard y gestion de la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búsqueda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E211139-B76C-C928-3AB8-64FCEBE354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0"/>
          <a:stretch/>
        </p:blipFill>
        <p:spPr bwMode="auto">
          <a:xfrm>
            <a:off x="2973126" y="2884355"/>
            <a:ext cx="13284200" cy="679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59149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258e6767e04_0_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58e6767e04_0_8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08" name="Google Shape;208;g258e6767e04_0_86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258e6767e04_0_86"/>
          <p:cNvSpPr txBox="1"/>
          <p:nvPr/>
        </p:nvSpPr>
        <p:spPr>
          <a:xfrm>
            <a:off x="842400" y="491600"/>
            <a:ext cx="16603200" cy="5284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Recruiting.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600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Crear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Job Description y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usarlo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para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automaticamente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buscar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3600" dirty="0" err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candidatos</a:t>
            </a:r>
            <a:r>
              <a:rPr lang="en-US" sz="3600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 dirty="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1028" name="Picture 4" descr="Paste a job description into the tool to create a list of qualified candidates.">
            <a:extLst>
              <a:ext uri="{FF2B5EF4-FFF2-40B4-BE49-F238E27FC236}">
                <a16:creationId xmlns:a16="http://schemas.microsoft.com/office/drawing/2014/main" id="{A3B0EE7E-75BD-A082-486E-611CE3CD1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594" y="2590801"/>
            <a:ext cx="9781001" cy="698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2572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g258e6767e04_0_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258e6767e04_0_78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199" name="Google Shape;199;g258e6767e04_0_78"/>
          <p:cNvPicPr preferRelativeResize="0"/>
          <p:nvPr/>
        </p:nvPicPr>
        <p:blipFill rotWithShape="1">
          <a:blip r:embed="rId5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258e6767e04_0_78"/>
          <p:cNvSpPr txBox="1"/>
          <p:nvPr/>
        </p:nvSpPr>
        <p:spPr>
          <a:xfrm>
            <a:off x="1172472" y="2264250"/>
            <a:ext cx="16603200" cy="69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Personalización: </a:t>
            </a:r>
            <a:r>
              <a:rPr lang="en-US" sz="36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Stitch Fix, una compañía de estilismo personal y entrega de ropa, utiliza algoritmos de aprendizaje automático para personalizar las cajas de ropa para cada cliente basándose en su estilo personal y preferencias.</a:t>
            </a: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"Connecting Clients with styles they love" </a:t>
            </a: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201" name="Google Shape;201;g258e6767e04_0_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05100" y="6189650"/>
            <a:ext cx="7302850" cy="3274625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258e6767e04_0_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58e6767e04_0_8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08" name="Google Shape;208;g258e6767e04_0_86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258e6767e04_0_86"/>
          <p:cNvSpPr txBox="1"/>
          <p:nvPr/>
        </p:nvSpPr>
        <p:spPr>
          <a:xfrm>
            <a:off x="1107147" y="2120125"/>
            <a:ext cx="16603200" cy="48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Client Experience Part 1: </a:t>
            </a:r>
            <a:r>
              <a:rPr lang="en-US" sz="36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Profile &amp; Request</a:t>
            </a: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El cliente completa un "Style Profile" </a:t>
            </a: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210" name="Google Shape;210;g258e6767e04_0_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2225" y="4935425"/>
            <a:ext cx="5206075" cy="41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258e6767e04_0_8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Stitch Fix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g258e6767e04_0_1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258e6767e04_0_10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18" name="Google Shape;218;g258e6767e04_0_106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258e6767e04_0_106"/>
          <p:cNvSpPr txBox="1"/>
          <p:nvPr/>
        </p:nvSpPr>
        <p:spPr>
          <a:xfrm>
            <a:off x="1107147" y="2120125"/>
            <a:ext cx="16603200" cy="40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Warehouse Assigment: </a:t>
            </a:r>
            <a:r>
              <a:rPr lang="en-US" sz="36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Un algoritmo asigna el envío al warehouse óptimo.</a:t>
            </a: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20" name="Google Shape;220;g258e6767e04_0_10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Stitch Fix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21" name="Google Shape;221;g258e6767e04_0_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66100" y="3561450"/>
            <a:ext cx="8897427" cy="531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g258e6767e04_0_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g258e6767e04_0_11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28" name="Google Shape;228;g258e6767e04_0_116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258e6767e04_0_116"/>
          <p:cNvSpPr txBox="1"/>
          <p:nvPr/>
        </p:nvSpPr>
        <p:spPr>
          <a:xfrm>
            <a:off x="1107147" y="2120125"/>
            <a:ext cx="16603200" cy="40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Intelligent Style Assigment: </a:t>
            </a:r>
            <a:r>
              <a:rPr lang="en-US" sz="36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Un algoritmo asigna el estilo óptimo de preferencia del cliente.</a:t>
            </a: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30" name="Google Shape;230;g258e6767e04_0_11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Stitch Fix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31" name="Google Shape;231;g258e6767e04_0_1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1750" y="4234025"/>
            <a:ext cx="7701550" cy="385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g258e6767e04_0_1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258e6767e04_0_12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38" name="Google Shape;238;g258e6767e04_0_126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g258e6767e04_0_126"/>
          <p:cNvSpPr txBox="1"/>
          <p:nvPr/>
        </p:nvSpPr>
        <p:spPr>
          <a:xfrm>
            <a:off x="1107147" y="2120125"/>
            <a:ext cx="16603200" cy="3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Client Experience Part 2: </a:t>
            </a:r>
            <a:r>
              <a:rPr lang="en-US" sz="36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Trying on and Feedback.</a:t>
            </a: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40" name="Google Shape;240;g258e6767e04_0_126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Stitch Fix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41" name="Google Shape;241;g258e6767e04_0_1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0200" y="4172900"/>
            <a:ext cx="5143500" cy="38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g258e6767e04_0_1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g258e6767e04_0_137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48" name="Google Shape;248;g258e6767e04_0_137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258e6767e04_0_137"/>
          <p:cNvSpPr txBox="1"/>
          <p:nvPr/>
        </p:nvSpPr>
        <p:spPr>
          <a:xfrm>
            <a:off x="1107147" y="2120125"/>
            <a:ext cx="16603200" cy="46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New Style Development: </a:t>
            </a:r>
            <a:r>
              <a:rPr lang="en-US" sz="36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Un algoritmo diseña nuevos productos con el feedback de preferencia del cliente.</a:t>
            </a: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50" name="Google Shape;250;g258e6767e04_0_137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Stitch Fix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51" name="Google Shape;251;g258e6767e04_0_1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6375" y="4480225"/>
            <a:ext cx="15242051" cy="375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g258e6767e04_0_1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g258e6767e04_0_147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58" name="Google Shape;258;g258e6767e04_0_147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258e6767e04_0_147"/>
          <p:cNvSpPr txBox="1"/>
          <p:nvPr/>
        </p:nvSpPr>
        <p:spPr>
          <a:xfrm>
            <a:off x="1172475" y="582775"/>
            <a:ext cx="13752600" cy="59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Atención al Cliente Frictionless: </a:t>
            </a:r>
            <a:r>
              <a:rPr lang="en-US" sz="36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La empresa de seguros Lemonade utiliza un chatbot llamado AI Jim para manejar y procesar reclamaciones de seguros. El chatbot puede manejar ciertos tipos de reclamaciones de principio a fin en minutos. </a:t>
            </a: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260" name="Google Shape;260;g258e6767e04_0_1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91050" y="3748200"/>
            <a:ext cx="7638374" cy="454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258e6767e04_0_1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23774" y="5881950"/>
            <a:ext cx="4906852" cy="2413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g258e6767e04_0_1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g258e6767e04_0_168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68" name="Google Shape;268;g258e6767e04_0_168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258e6767e04_0_168"/>
          <p:cNvSpPr txBox="1"/>
          <p:nvPr/>
        </p:nvSpPr>
        <p:spPr>
          <a:xfrm>
            <a:off x="1172472" y="2264250"/>
            <a:ext cx="16603200" cy="48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Análisis Predictivo: </a:t>
            </a:r>
            <a:r>
              <a:rPr lang="en-US" sz="36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NPS Predictivo, Churn, Intenciones de Baja, Morosidad, etc.</a:t>
            </a: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270" name="Google Shape;270;g258e6767e04_0_1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2825" y="3363550"/>
            <a:ext cx="6674399" cy="6434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258e6767e04_0_1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72200" y="3363550"/>
            <a:ext cx="7054610" cy="643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g258e6767e04_0_1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g258e6767e04_0_178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78" name="Google Shape;278;g258e6767e04_0_178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g258e6767e04_0_178"/>
          <p:cNvSpPr txBox="1"/>
          <p:nvPr/>
        </p:nvSpPr>
        <p:spPr>
          <a:xfrm>
            <a:off x="1172472" y="2264250"/>
            <a:ext cx="16603200" cy="61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Análisis e Identificación de Problemas de CX: </a:t>
            </a:r>
            <a:r>
              <a:rPr lang="en-US" sz="36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utiliza la inteligencia artificial para analizar los comentarios, audios, video, etc de los clientes y ofrecer información en tiempo real sobre los problemas de CX.</a:t>
            </a: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g258e6767e04_1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g258e6767e04_1_24"/>
          <p:cNvPicPr preferRelativeResize="0"/>
          <p:nvPr/>
        </p:nvPicPr>
        <p:blipFill rotWithShape="1">
          <a:blip r:embed="rId4">
            <a:alphaModFix/>
          </a:blip>
          <a:srcRect t="31546" b="26891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g258e6767e04_1_24" title="Hola, necesito info de mi cuenta (2)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44025" y="1671400"/>
            <a:ext cx="9826747" cy="9826747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g258e6767e04_1_24"/>
          <p:cNvSpPr txBox="1"/>
          <p:nvPr/>
        </p:nvSpPr>
        <p:spPr>
          <a:xfrm>
            <a:off x="980325" y="907975"/>
            <a:ext cx="14873700" cy="54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1AD2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GPT Transaccional. </a:t>
            </a:r>
            <a:r>
              <a:rPr lang="en-US" sz="36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No solo entiende contexto sino que puede analizar y resolver problemas relacionados con datos de clientes.</a:t>
            </a: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Avenir"/>
              <a:buNone/>
            </a:pPr>
            <a:endParaRPr sz="36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9750" y="491600"/>
            <a:ext cx="1450601" cy="13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7"/>
          <p:cNvSpPr txBox="1"/>
          <p:nvPr/>
        </p:nvSpPr>
        <p:spPr>
          <a:xfrm>
            <a:off x="1172475" y="998600"/>
            <a:ext cx="9861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4000" b="0" i="0" u="none" strike="noStrike" cap="none">
                <a:solidFill>
                  <a:srgbClr val="1AD2ED"/>
                </a:solidFill>
                <a:latin typeface="Oswald Medium"/>
                <a:ea typeface="Oswald Medium"/>
                <a:cs typeface="Oswald Medium"/>
                <a:sym typeface="Oswald Medium"/>
              </a:rPr>
              <a:t>Resumen</a:t>
            </a:r>
            <a:endParaRPr sz="4000" b="0" i="0" u="none" strike="noStrike" cap="none">
              <a:solidFill>
                <a:srgbClr val="1AD2ED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294" name="Google Shape;294;p27"/>
          <p:cNvSpPr txBox="1"/>
          <p:nvPr/>
        </p:nvSpPr>
        <p:spPr>
          <a:xfrm>
            <a:off x="757950" y="2205600"/>
            <a:ext cx="157920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914400" marR="0" lvl="0" indent="-635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Si bien Arquetipos o Personas son un gran punto de partida, muchas veces pueden resultar estáticos. ¿Cómo le damos dinamismo a este ejercicio? Entendiendo la </a:t>
            </a:r>
            <a:r>
              <a:rPr lang="en-US" sz="2800" b="1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narrativa</a:t>
            </a: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de cada experiencia, presentada como un </a:t>
            </a:r>
            <a:r>
              <a:rPr lang="en-US" sz="2800" b="0" i="0" u="sng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viaje</a:t>
            </a: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  <a:endParaRPr sz="2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295" name="Google Shape;295;p27"/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7"/>
          <p:cNvSpPr txBox="1"/>
          <p:nvPr/>
        </p:nvSpPr>
        <p:spPr>
          <a:xfrm>
            <a:off x="757950" y="3936167"/>
            <a:ext cx="15792000" cy="12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914400" marR="0" lvl="0" indent="-635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Un </a:t>
            </a:r>
            <a:r>
              <a:rPr lang="en-US" sz="2800" b="0" i="1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journey</a:t>
            </a: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es el recorrido de una persona en pos de lograr un objetivo, donde el protagonismo lo tienen sus comportamientos, sus pensamientos y sus emociones.</a:t>
            </a:r>
            <a:endParaRPr sz="2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97" name="Google Shape;297;p27"/>
          <p:cNvSpPr txBox="1"/>
          <p:nvPr/>
        </p:nvSpPr>
        <p:spPr>
          <a:xfrm>
            <a:off x="757950" y="5235633"/>
            <a:ext cx="157920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914400" marR="0" lvl="0" indent="-635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 el fin de profundizar en esa narrativa, también podemos preguntarnos qué pasa en la organización. Aquí es cuando entramos en un esquema </a:t>
            </a:r>
            <a:r>
              <a:rPr lang="en-US" sz="2800" b="0" i="1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blueprint</a:t>
            </a: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, donde elementos </a:t>
            </a:r>
            <a:r>
              <a:rPr lang="en-US" sz="2800" b="0" i="0" u="sng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ejecucionales</a:t>
            </a: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conviven con elementos </a:t>
            </a:r>
            <a:r>
              <a:rPr lang="en-US" sz="2800" b="0" i="0" u="sng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operacionales</a:t>
            </a: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  <a:endParaRPr sz="2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98" name="Google Shape;298;p27"/>
          <p:cNvSpPr txBox="1"/>
          <p:nvPr/>
        </p:nvSpPr>
        <p:spPr>
          <a:xfrm>
            <a:off x="757950" y="6966200"/>
            <a:ext cx="15792000" cy="25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914400" marR="0" lvl="0" indent="-635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Esta forma de entender la narrativa de la experiencia también nos plantea un nuevo modelo de </a:t>
            </a:r>
            <a:r>
              <a:rPr lang="en-US" sz="2800" b="0" i="0" u="sng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diseño de experiencia</a:t>
            </a: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, en base a la articulación entre la dimensión ejecutiva y operacional. Aquí, los comportamientos son el </a:t>
            </a:r>
            <a:r>
              <a:rPr lang="en-US" sz="2800" b="1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actor principal</a:t>
            </a: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, aunque no viven sin un </a:t>
            </a:r>
            <a:r>
              <a:rPr lang="en-US" sz="2800" b="1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guión</a:t>
            </a: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(políticas y procesos), sin un </a:t>
            </a:r>
            <a:r>
              <a:rPr lang="en-US" sz="2800" b="1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escenario</a:t>
            </a: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(los canales) y sin una </a:t>
            </a:r>
            <a:r>
              <a:rPr lang="en-US" sz="2800" b="1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trama</a:t>
            </a:r>
            <a:r>
              <a:rPr lang="en-US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(el brand value). Esto también nos permite diseñar una estrategia granular, basada en los macro-journeys que conocemos en la dimensión operacional.</a:t>
            </a:r>
            <a:endParaRPr sz="2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9"/>
          <p:cNvSpPr txBox="1"/>
          <p:nvPr/>
        </p:nvSpPr>
        <p:spPr>
          <a:xfrm>
            <a:off x="1172475" y="1061275"/>
            <a:ext cx="113424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4000" b="0" i="0" u="none" strike="noStrike" cap="none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¿Qué queremos que te lleves de este encuentro?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319" name="Google Shape;319;p29"/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0" name="Google Shape;320;p29"/>
          <p:cNvGrpSpPr/>
          <p:nvPr/>
        </p:nvGrpSpPr>
        <p:grpSpPr>
          <a:xfrm>
            <a:off x="1321875" y="2938638"/>
            <a:ext cx="7215150" cy="4691236"/>
            <a:chOff x="1321875" y="2938638"/>
            <a:chExt cx="7215150" cy="4691236"/>
          </a:xfrm>
        </p:grpSpPr>
        <p:sp>
          <p:nvSpPr>
            <p:cNvPr id="321" name="Google Shape;321;p29"/>
            <p:cNvSpPr txBox="1"/>
            <p:nvPr/>
          </p:nvSpPr>
          <p:spPr>
            <a:xfrm>
              <a:off x="2271525" y="3092550"/>
              <a:ext cx="6265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811800" bIns="0" anchor="t" anchorCtr="0">
              <a:spAutoFit/>
            </a:bodyPr>
            <a:lstStyle/>
            <a:p>
              <a:pPr marL="0" marR="0" lvl="0" indent="0" algn="l" rtl="0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US" sz="3200" b="0" i="0" u="none" strike="noStrike" cap="none">
                  <a:solidFill>
                    <a:srgbClr val="888888"/>
                  </a:solidFill>
                  <a:latin typeface="Oswald"/>
                  <a:ea typeface="Oswald"/>
                  <a:cs typeface="Oswald"/>
                  <a:sym typeface="Oswald"/>
                </a:rPr>
                <a:t>Certificamos que </a:t>
              </a:r>
              <a:r>
                <a:rPr lang="en-US" sz="3200" b="1" i="0" u="none" strike="noStrike" cap="none">
                  <a:solidFill>
                    <a:srgbClr val="888888"/>
                  </a:solidFill>
                  <a:latin typeface="Oswald"/>
                  <a:ea typeface="Oswald"/>
                  <a:cs typeface="Oswald"/>
                  <a:sym typeface="Oswald"/>
                </a:rPr>
                <a:t>estuviste aquí.</a:t>
              </a:r>
              <a:endParaRPr sz="3200" b="1" i="0" u="none" strike="noStrike" cap="none">
                <a:solidFill>
                  <a:srgbClr val="888888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grpSp>
          <p:nvGrpSpPr>
            <p:cNvPr id="322" name="Google Shape;322;p29"/>
            <p:cNvGrpSpPr/>
            <p:nvPr/>
          </p:nvGrpSpPr>
          <p:grpSpPr>
            <a:xfrm>
              <a:off x="1321875" y="2938638"/>
              <a:ext cx="615600" cy="800400"/>
              <a:chOff x="5000875" y="3198325"/>
              <a:chExt cx="615600" cy="800400"/>
            </a:xfrm>
          </p:grpSpPr>
          <p:sp>
            <p:nvSpPr>
              <p:cNvPr id="323" name="Google Shape;323;p29"/>
              <p:cNvSpPr/>
              <p:nvPr/>
            </p:nvSpPr>
            <p:spPr>
              <a:xfrm>
                <a:off x="5000875" y="3290725"/>
                <a:ext cx="615600" cy="615600"/>
              </a:xfrm>
              <a:prstGeom prst="ellipse">
                <a:avLst/>
              </a:prstGeom>
              <a:solidFill>
                <a:srgbClr val="1AD2ED"/>
              </a:solidFill>
              <a:ln>
                <a:noFill/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endPara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29"/>
              <p:cNvSpPr txBox="1"/>
              <p:nvPr/>
            </p:nvSpPr>
            <p:spPr>
              <a:xfrm>
                <a:off x="5000875" y="3198325"/>
                <a:ext cx="615600" cy="80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82850" tIns="182850" rIns="182850" bIns="18285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en-US" sz="2800" b="1" i="0" u="none" strike="noStrike" cap="none">
                    <a:solidFill>
                      <a:srgbClr val="FEFEFE"/>
                    </a:solidFill>
                    <a:latin typeface="Arial"/>
                    <a:ea typeface="Arial"/>
                    <a:cs typeface="Arial"/>
                    <a:sym typeface="Arial"/>
                  </a:rPr>
                  <a:t>1</a:t>
                </a:r>
                <a:endParaRPr sz="2800" b="1" i="0" u="none" strike="noStrike" cap="none">
                  <a:solidFill>
                    <a:srgbClr val="FEFEFE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325" name="Google Shape;325;p2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71525" y="4092025"/>
              <a:ext cx="5004050" cy="3537849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26" name="Google Shape;326;p29"/>
          <p:cNvCxnSpPr/>
          <p:nvPr/>
        </p:nvCxnSpPr>
        <p:spPr>
          <a:xfrm rot="10800000" flipH="1">
            <a:off x="8429188" y="3079400"/>
            <a:ext cx="16200" cy="5799600"/>
          </a:xfrm>
          <a:prstGeom prst="straightConnector1">
            <a:avLst/>
          </a:prstGeom>
          <a:noFill/>
          <a:ln w="38100" cap="flat" cmpd="sng">
            <a:solidFill>
              <a:srgbClr val="1AD2ED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27" name="Google Shape;327;p29"/>
          <p:cNvGrpSpPr/>
          <p:nvPr/>
        </p:nvGrpSpPr>
        <p:grpSpPr>
          <a:xfrm>
            <a:off x="8981500" y="2938650"/>
            <a:ext cx="9116700" cy="6588200"/>
            <a:chOff x="8981500" y="2938650"/>
            <a:chExt cx="9116700" cy="6588200"/>
          </a:xfrm>
        </p:grpSpPr>
        <p:sp>
          <p:nvSpPr>
            <p:cNvPr id="328" name="Google Shape;328;p29"/>
            <p:cNvSpPr txBox="1"/>
            <p:nvPr/>
          </p:nvSpPr>
          <p:spPr>
            <a:xfrm>
              <a:off x="9867100" y="3092550"/>
              <a:ext cx="82311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811800" bIns="0" anchor="t" anchorCtr="0">
              <a:spAutoFit/>
            </a:bodyPr>
            <a:lstStyle/>
            <a:p>
              <a:pPr marL="0" marR="0" lvl="0" indent="0" algn="l" rtl="0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US" sz="3200" b="0" i="0" u="none" strike="noStrike" cap="none">
                  <a:solidFill>
                    <a:srgbClr val="888888"/>
                  </a:solidFill>
                  <a:latin typeface="Oswald"/>
                  <a:ea typeface="Oswald"/>
                  <a:cs typeface="Oswald"/>
                  <a:sym typeface="Oswald"/>
                </a:rPr>
                <a:t>Seguiremos profundizando en </a:t>
              </a:r>
              <a:r>
                <a:rPr lang="en-US" sz="3200" b="1" i="0" u="none" strike="noStrike" cap="none">
                  <a:solidFill>
                    <a:srgbClr val="888888"/>
                  </a:solidFill>
                  <a:latin typeface="Oswald"/>
                  <a:ea typeface="Oswald"/>
                  <a:cs typeface="Oswald"/>
                  <a:sym typeface="Oswald"/>
                </a:rPr>
                <a:t>temas actuales.</a:t>
              </a:r>
              <a:endParaRPr sz="3200" b="1" i="0" u="none" strike="noStrike" cap="none">
                <a:solidFill>
                  <a:srgbClr val="888888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grpSp>
          <p:nvGrpSpPr>
            <p:cNvPr id="329" name="Google Shape;329;p29"/>
            <p:cNvGrpSpPr/>
            <p:nvPr/>
          </p:nvGrpSpPr>
          <p:grpSpPr>
            <a:xfrm>
              <a:off x="8981500" y="2938650"/>
              <a:ext cx="615600" cy="800400"/>
              <a:chOff x="5000875" y="3198325"/>
              <a:chExt cx="615600" cy="800400"/>
            </a:xfrm>
          </p:grpSpPr>
          <p:sp>
            <p:nvSpPr>
              <p:cNvPr id="330" name="Google Shape;330;p29"/>
              <p:cNvSpPr/>
              <p:nvPr/>
            </p:nvSpPr>
            <p:spPr>
              <a:xfrm>
                <a:off x="5000875" y="3290725"/>
                <a:ext cx="615600" cy="615600"/>
              </a:xfrm>
              <a:prstGeom prst="ellipse">
                <a:avLst/>
              </a:prstGeom>
              <a:solidFill>
                <a:srgbClr val="1AD2ED"/>
              </a:solidFill>
              <a:ln>
                <a:noFill/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endPara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29"/>
              <p:cNvSpPr txBox="1"/>
              <p:nvPr/>
            </p:nvSpPr>
            <p:spPr>
              <a:xfrm>
                <a:off x="5000875" y="3198325"/>
                <a:ext cx="615600" cy="80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82850" tIns="182850" rIns="182850" bIns="18285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en-US" sz="2800" b="1" i="0" u="none" strike="noStrike" cap="none">
                    <a:solidFill>
                      <a:srgbClr val="FEFEFE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endParaRPr sz="2800" b="1" i="0" u="none" strike="noStrike" cap="none">
                  <a:solidFill>
                    <a:srgbClr val="FEFEFE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2" name="Google Shape;332;p29"/>
            <p:cNvSpPr txBox="1"/>
            <p:nvPr/>
          </p:nvSpPr>
          <p:spPr>
            <a:xfrm>
              <a:off x="9903700" y="4907125"/>
              <a:ext cx="8081700" cy="79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rgbClr val="888888"/>
                  </a:solidFill>
                  <a:latin typeface="Oswald"/>
                  <a:ea typeface="Oswald"/>
                  <a:cs typeface="Oswald"/>
                  <a:sym typeface="Oswald"/>
                </a:rPr>
                <a:t>Comunidad CX es una Comunidad </a:t>
              </a:r>
              <a:r>
                <a:rPr lang="en-US" sz="2400" b="1" i="0" u="none" strike="noStrike" cap="none">
                  <a:solidFill>
                    <a:srgbClr val="888888"/>
                  </a:solidFill>
                  <a:latin typeface="Oswald"/>
                  <a:ea typeface="Oswald"/>
                  <a:cs typeface="Oswald"/>
                  <a:sym typeface="Oswald"/>
                </a:rPr>
                <a:t>Gratuita</a:t>
              </a:r>
              <a:r>
                <a:rPr lang="en-US" sz="2400" b="0" i="0" u="none" strike="noStrike" cap="none">
                  <a:solidFill>
                    <a:srgbClr val="888888"/>
                  </a:solidFill>
                  <a:latin typeface="Oswald"/>
                  <a:ea typeface="Oswald"/>
                  <a:cs typeface="Oswald"/>
                  <a:sym typeface="Oswald"/>
                </a:rPr>
                <a:t>, formada por Líderes de habla hispana en el mundo de Experiencias.</a:t>
              </a:r>
              <a:endParaRPr sz="2400" b="0" i="0" u="none" strike="noStrike" cap="none">
                <a:solidFill>
                  <a:srgbClr val="888888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sp>
          <p:nvSpPr>
            <p:cNvPr id="333" name="Google Shape;333;p29"/>
            <p:cNvSpPr txBox="1"/>
            <p:nvPr/>
          </p:nvSpPr>
          <p:spPr>
            <a:xfrm>
              <a:off x="9867100" y="6023613"/>
              <a:ext cx="7629600" cy="20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rgbClr val="434343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El objetivo es debatir tendencias, compartir vivencias y resolver retos que se nos presentan en nuestro día a día.</a:t>
              </a:r>
              <a:endParaRPr sz="24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rgbClr val="434343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Mantenemos un grupo de conversación y realizamos eventos periódicos basados en los aportes de todos nuestros integrantes, trayendo invitados y referentes de CX, EX y BX.</a:t>
              </a:r>
              <a:endParaRPr sz="24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cxnSp>
          <p:nvCxnSpPr>
            <p:cNvPr id="334" name="Google Shape;334;p29"/>
            <p:cNvCxnSpPr/>
            <p:nvPr/>
          </p:nvCxnSpPr>
          <p:spPr>
            <a:xfrm rot="10800000" flipH="1">
              <a:off x="9867100" y="3984325"/>
              <a:ext cx="2349900" cy="1200"/>
            </a:xfrm>
            <a:prstGeom prst="straightConnector1">
              <a:avLst/>
            </a:prstGeom>
            <a:noFill/>
            <a:ln w="38100" cap="flat" cmpd="sng">
              <a:solidFill>
                <a:srgbClr val="1AD2ED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35" name="Google Shape;335;p29"/>
            <p:cNvSpPr txBox="1"/>
            <p:nvPr/>
          </p:nvSpPr>
          <p:spPr>
            <a:xfrm>
              <a:off x="9790900" y="4262575"/>
              <a:ext cx="6853200" cy="51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296B0"/>
                </a:buClr>
                <a:buSzPts val="3300"/>
                <a:buFont typeface="Arial"/>
                <a:buNone/>
              </a:pPr>
              <a:r>
                <a:rPr lang="en-US" sz="3100" b="0" i="0" u="none" strike="noStrike" cap="none">
                  <a:solidFill>
                    <a:srgbClr val="434343"/>
                  </a:solidFill>
                  <a:latin typeface="Oswald Medium"/>
                  <a:ea typeface="Oswald Medium"/>
                  <a:cs typeface="Oswald Medium"/>
                  <a:sym typeface="Oswald Medium"/>
                </a:rPr>
                <a:t>Descubriendo insights en la </a:t>
              </a:r>
              <a:r>
                <a:rPr lang="en-US" sz="3100" b="0" i="0" u="none" strike="noStrike" cap="none">
                  <a:solidFill>
                    <a:srgbClr val="1AD2ED"/>
                  </a:solidFill>
                  <a:latin typeface="Oswald Medium"/>
                  <a:ea typeface="Oswald Medium"/>
                  <a:cs typeface="Oswald Medium"/>
                  <a:sym typeface="Oswald Medium"/>
                </a:rPr>
                <a:t>Comunidad CX</a:t>
              </a:r>
              <a:endParaRPr sz="3100" b="0" i="0" u="none" strike="noStrike" cap="none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endParaRPr>
            </a:p>
          </p:txBody>
        </p:sp>
        <p:pic>
          <p:nvPicPr>
            <p:cNvPr id="336" name="Google Shape;336;p29">
              <a:hlinkClick r:id="rId6"/>
            </p:cNvPr>
            <p:cNvPicPr preferRelativeResize="0"/>
            <p:nvPr/>
          </p:nvPicPr>
          <p:blipFill rotWithShape="1">
            <a:blip r:embed="rId7">
              <a:alphaModFix/>
            </a:blip>
            <a:srcRect l="3925" t="73484" r="79190" b="14852"/>
            <a:stretch/>
          </p:blipFill>
          <p:spPr>
            <a:xfrm>
              <a:off x="11254663" y="8652838"/>
              <a:ext cx="1922799" cy="6664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7" name="Google Shape;337;p29">
              <a:hlinkClick r:id="rId8"/>
            </p:cNvPr>
            <p:cNvPicPr preferRelativeResize="0"/>
            <p:nvPr/>
          </p:nvPicPr>
          <p:blipFill rotWithShape="1">
            <a:blip r:embed="rId7">
              <a:alphaModFix/>
            </a:blip>
            <a:srcRect l="20625" t="73484" r="61452" b="14852"/>
            <a:stretch/>
          </p:blipFill>
          <p:spPr>
            <a:xfrm>
              <a:off x="13177450" y="8652838"/>
              <a:ext cx="2040761" cy="6664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8" name="Google Shape;338;p29"/>
            <p:cNvPicPr preferRelativeResize="0"/>
            <p:nvPr/>
          </p:nvPicPr>
          <p:blipFill rotWithShape="1">
            <a:blip r:embed="rId9">
              <a:alphaModFix/>
            </a:blip>
            <a:srcRect t="-1650" b="1649"/>
            <a:stretch/>
          </p:blipFill>
          <p:spPr>
            <a:xfrm>
              <a:off x="9943299" y="8414825"/>
              <a:ext cx="1112025" cy="1112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9" name="Google Shape;339;p29">
              <a:hlinkClick r:id="rId10"/>
            </p:cNvPr>
            <p:cNvSpPr/>
            <p:nvPr/>
          </p:nvSpPr>
          <p:spPr>
            <a:xfrm>
              <a:off x="15316100" y="8704350"/>
              <a:ext cx="1884600" cy="461700"/>
            </a:xfrm>
            <a:prstGeom prst="roundRect">
              <a:avLst>
                <a:gd name="adj" fmla="val 50000"/>
              </a:avLst>
            </a:prstGeom>
            <a:solidFill>
              <a:srgbClr val="39C3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0" name="Google Shape;340;p29">
              <a:hlinkClick r:id="rId10"/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5420000" y="8774425"/>
              <a:ext cx="286726" cy="28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1" name="Google Shape;341;p29">
              <a:hlinkClick r:id="rId10"/>
            </p:cNvPr>
            <p:cNvSpPr txBox="1"/>
            <p:nvPr/>
          </p:nvSpPr>
          <p:spPr>
            <a:xfrm>
              <a:off x="15706725" y="8687688"/>
              <a:ext cx="1447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Onboarding</a:t>
              </a:r>
              <a:endParaRPr sz="18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31"/>
          <p:cNvPicPr preferRelativeResize="0"/>
          <p:nvPr/>
        </p:nvPicPr>
        <p:blipFill rotWithShape="1">
          <a:blip r:embed="rId4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1" title="TheX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77925" y="1673125"/>
            <a:ext cx="12339075" cy="694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6"/>
          <p:cNvSpPr txBox="1"/>
          <p:nvPr/>
        </p:nvSpPr>
        <p:spPr>
          <a:xfrm>
            <a:off x="1172475" y="1061275"/>
            <a:ext cx="113424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4000" b="0" i="0" u="none" strike="noStrike" cap="none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¿Qué queremos que te lleves de este encuentro?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572" name="Google Shape;572;p46"/>
          <p:cNvPicPr preferRelativeResize="0"/>
          <p:nvPr/>
        </p:nvPicPr>
        <p:blipFill rotWithShape="1">
          <a:blip r:embed="rId3">
            <a:alphaModFix/>
          </a:blip>
          <a:srcRect t="31544" b="26892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3" name="Google Shape;573;p46"/>
          <p:cNvGrpSpPr/>
          <p:nvPr/>
        </p:nvGrpSpPr>
        <p:grpSpPr>
          <a:xfrm>
            <a:off x="1321875" y="2938638"/>
            <a:ext cx="7215150" cy="4691236"/>
            <a:chOff x="1321875" y="2938638"/>
            <a:chExt cx="7215150" cy="4691236"/>
          </a:xfrm>
        </p:grpSpPr>
        <p:sp>
          <p:nvSpPr>
            <p:cNvPr id="574" name="Google Shape;574;p46"/>
            <p:cNvSpPr txBox="1"/>
            <p:nvPr/>
          </p:nvSpPr>
          <p:spPr>
            <a:xfrm>
              <a:off x="2271525" y="3092550"/>
              <a:ext cx="6265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811800" bIns="0" anchor="t" anchorCtr="0">
              <a:spAutoFit/>
            </a:bodyPr>
            <a:lstStyle/>
            <a:p>
              <a:pPr marL="0" marR="0" lvl="0" indent="0" algn="l" rtl="0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US" sz="3200" b="0" i="0" u="none" strike="noStrike" cap="none">
                  <a:solidFill>
                    <a:srgbClr val="888888"/>
                  </a:solidFill>
                  <a:latin typeface="Oswald"/>
                  <a:ea typeface="Oswald"/>
                  <a:cs typeface="Oswald"/>
                  <a:sym typeface="Oswald"/>
                </a:rPr>
                <a:t>Certificamos que </a:t>
              </a:r>
              <a:r>
                <a:rPr lang="en-US" sz="3200" b="1" i="0" u="none" strike="noStrike" cap="none">
                  <a:solidFill>
                    <a:srgbClr val="888888"/>
                  </a:solidFill>
                  <a:latin typeface="Oswald"/>
                  <a:ea typeface="Oswald"/>
                  <a:cs typeface="Oswald"/>
                  <a:sym typeface="Oswald"/>
                </a:rPr>
                <a:t>estuviste aquí.</a:t>
              </a:r>
              <a:endParaRPr sz="3200" b="1" i="0" u="none" strike="noStrike" cap="none">
                <a:solidFill>
                  <a:srgbClr val="888888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grpSp>
          <p:nvGrpSpPr>
            <p:cNvPr id="575" name="Google Shape;575;p46"/>
            <p:cNvGrpSpPr/>
            <p:nvPr/>
          </p:nvGrpSpPr>
          <p:grpSpPr>
            <a:xfrm>
              <a:off x="1321875" y="2938638"/>
              <a:ext cx="615600" cy="800400"/>
              <a:chOff x="5000875" y="3198325"/>
              <a:chExt cx="615600" cy="800400"/>
            </a:xfrm>
          </p:grpSpPr>
          <p:sp>
            <p:nvSpPr>
              <p:cNvPr id="576" name="Google Shape;576;p46"/>
              <p:cNvSpPr/>
              <p:nvPr/>
            </p:nvSpPr>
            <p:spPr>
              <a:xfrm>
                <a:off x="5000875" y="3290725"/>
                <a:ext cx="615600" cy="615600"/>
              </a:xfrm>
              <a:prstGeom prst="ellipse">
                <a:avLst/>
              </a:prstGeom>
              <a:solidFill>
                <a:srgbClr val="1AD2ED"/>
              </a:solidFill>
              <a:ln>
                <a:noFill/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endPara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p46"/>
              <p:cNvSpPr txBox="1"/>
              <p:nvPr/>
            </p:nvSpPr>
            <p:spPr>
              <a:xfrm>
                <a:off x="5000875" y="3198325"/>
                <a:ext cx="615600" cy="80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82850" tIns="182850" rIns="182850" bIns="18285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en-US" sz="2800" b="1" i="0" u="none" strike="noStrike" cap="none">
                    <a:solidFill>
                      <a:srgbClr val="FEFEFE"/>
                    </a:solidFill>
                    <a:latin typeface="Arial"/>
                    <a:ea typeface="Arial"/>
                    <a:cs typeface="Arial"/>
                    <a:sym typeface="Arial"/>
                  </a:rPr>
                  <a:t>1</a:t>
                </a:r>
                <a:endParaRPr sz="2800" b="1" i="0" u="none" strike="noStrike" cap="none">
                  <a:solidFill>
                    <a:srgbClr val="FEFEFE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578" name="Google Shape;578;p4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71525" y="4092025"/>
              <a:ext cx="5004050" cy="3537849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579" name="Google Shape;579;p46"/>
          <p:cNvCxnSpPr/>
          <p:nvPr/>
        </p:nvCxnSpPr>
        <p:spPr>
          <a:xfrm rot="10800000" flipH="1">
            <a:off x="8429188" y="3079400"/>
            <a:ext cx="16200" cy="5799600"/>
          </a:xfrm>
          <a:prstGeom prst="straightConnector1">
            <a:avLst/>
          </a:prstGeom>
          <a:noFill/>
          <a:ln w="38100" cap="flat" cmpd="sng">
            <a:solidFill>
              <a:srgbClr val="1AD2E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0" name="Google Shape;580;p46"/>
          <p:cNvSpPr txBox="1"/>
          <p:nvPr/>
        </p:nvSpPr>
        <p:spPr>
          <a:xfrm>
            <a:off x="9867100" y="3092550"/>
            <a:ext cx="8231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811800" bIns="0" anchor="t" anchorCtr="0">
            <a:sp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888888"/>
                </a:solidFill>
                <a:latin typeface="Oswald"/>
                <a:ea typeface="Oswald"/>
                <a:cs typeface="Oswald"/>
                <a:sym typeface="Oswald"/>
              </a:rPr>
              <a:t>Seguiremos profundizando en </a:t>
            </a:r>
            <a:r>
              <a:rPr lang="en-US" sz="3200" b="1" i="0" u="none" strike="noStrike" cap="none">
                <a:solidFill>
                  <a:srgbClr val="888888"/>
                </a:solidFill>
                <a:latin typeface="Oswald"/>
                <a:ea typeface="Oswald"/>
                <a:cs typeface="Oswald"/>
                <a:sym typeface="Oswald"/>
              </a:rPr>
              <a:t>temas actuales.</a:t>
            </a:r>
            <a:endParaRPr sz="3200" b="1" i="0" u="none" strike="noStrike" cap="none">
              <a:solidFill>
                <a:srgbClr val="888888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pSp>
        <p:nvGrpSpPr>
          <p:cNvPr id="581" name="Google Shape;581;p46"/>
          <p:cNvGrpSpPr/>
          <p:nvPr/>
        </p:nvGrpSpPr>
        <p:grpSpPr>
          <a:xfrm>
            <a:off x="8981500" y="2938650"/>
            <a:ext cx="615600" cy="800400"/>
            <a:chOff x="5000875" y="3198325"/>
            <a:chExt cx="615600" cy="800400"/>
          </a:xfrm>
        </p:grpSpPr>
        <p:sp>
          <p:nvSpPr>
            <p:cNvPr id="582" name="Google Shape;582;p46"/>
            <p:cNvSpPr/>
            <p:nvPr/>
          </p:nvSpPr>
          <p:spPr>
            <a:xfrm>
              <a:off x="5000875" y="3290725"/>
              <a:ext cx="615600" cy="615600"/>
            </a:xfrm>
            <a:prstGeom prst="ellipse">
              <a:avLst/>
            </a:prstGeom>
            <a:solidFill>
              <a:srgbClr val="1AD2ED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46"/>
            <p:cNvSpPr txBox="1"/>
            <p:nvPr/>
          </p:nvSpPr>
          <p:spPr>
            <a:xfrm>
              <a:off x="5000875" y="3198325"/>
              <a:ext cx="615600" cy="8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50" tIns="182850" rIns="182850" bIns="18285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rgbClr val="FEFEFE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800" b="1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4" name="Google Shape;584;p46"/>
          <p:cNvSpPr txBox="1"/>
          <p:nvPr/>
        </p:nvSpPr>
        <p:spPr>
          <a:xfrm>
            <a:off x="9537675" y="7629875"/>
            <a:ext cx="8081700" cy="7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888888"/>
                </a:solidFill>
                <a:latin typeface="Oswald"/>
                <a:ea typeface="Oswald"/>
                <a:cs typeface="Oswald"/>
                <a:sym typeface="Oswald"/>
              </a:rPr>
              <a:t>Comunidad CX es una Comunidad </a:t>
            </a:r>
            <a:r>
              <a:rPr lang="en-US" sz="2400" b="1" i="0" u="none" strike="noStrike" cap="none">
                <a:solidFill>
                  <a:srgbClr val="888888"/>
                </a:solidFill>
                <a:latin typeface="Oswald"/>
                <a:ea typeface="Oswald"/>
                <a:cs typeface="Oswald"/>
                <a:sym typeface="Oswald"/>
              </a:rPr>
              <a:t>Gratuita</a:t>
            </a:r>
            <a:r>
              <a:rPr lang="en-US" sz="2400" b="0" i="0" u="none" strike="noStrike" cap="none">
                <a:solidFill>
                  <a:srgbClr val="888888"/>
                </a:solidFill>
                <a:latin typeface="Oswald"/>
                <a:ea typeface="Oswald"/>
                <a:cs typeface="Oswald"/>
                <a:sym typeface="Oswald"/>
              </a:rPr>
              <a:t>, formada por Líderes de habla hispana en el mundo de Experiencias.</a:t>
            </a:r>
            <a:endParaRPr sz="2400" b="0" i="0" u="none" strike="noStrike" cap="none">
              <a:solidFill>
                <a:srgbClr val="888888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585" name="Google Shape;585;p46"/>
          <p:cNvPicPr preferRelativeResize="0"/>
          <p:nvPr/>
        </p:nvPicPr>
        <p:blipFill rotWithShape="1">
          <a:blip r:embed="rId5">
            <a:alphaModFix/>
          </a:blip>
          <a:srcRect t="-1650" b="1649"/>
          <a:stretch/>
        </p:blipFill>
        <p:spPr>
          <a:xfrm>
            <a:off x="13764175" y="4216266"/>
            <a:ext cx="2782475" cy="278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85200" y="3937866"/>
            <a:ext cx="3339274" cy="333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46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l="3925" t="73484" r="79189" b="14851"/>
          <a:stretch/>
        </p:blipFill>
        <p:spPr>
          <a:xfrm>
            <a:off x="10605501" y="8652838"/>
            <a:ext cx="1922799" cy="66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46">
            <a:hlinkClick r:id="rId9"/>
          </p:cNvPr>
          <p:cNvPicPr preferRelativeResize="0"/>
          <p:nvPr/>
        </p:nvPicPr>
        <p:blipFill rotWithShape="1">
          <a:blip r:embed="rId8">
            <a:alphaModFix/>
          </a:blip>
          <a:srcRect l="20625" t="73484" r="61451" b="14851"/>
          <a:stretch/>
        </p:blipFill>
        <p:spPr>
          <a:xfrm>
            <a:off x="12528288" y="8652838"/>
            <a:ext cx="2040761" cy="666476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6">
            <a:hlinkClick r:id="rId10"/>
          </p:cNvPr>
          <p:cNvSpPr/>
          <p:nvPr/>
        </p:nvSpPr>
        <p:spPr>
          <a:xfrm>
            <a:off x="14666938" y="8704350"/>
            <a:ext cx="1884600" cy="461700"/>
          </a:xfrm>
          <a:prstGeom prst="roundRect">
            <a:avLst>
              <a:gd name="adj" fmla="val 50000"/>
            </a:avLst>
          </a:prstGeom>
          <a:solidFill>
            <a:srgbClr val="39C3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0" name="Google Shape;590;p46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4770838" y="8774425"/>
            <a:ext cx="286726" cy="288225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6">
            <a:hlinkClick r:id="rId10"/>
          </p:cNvPr>
          <p:cNvSpPr txBox="1"/>
          <p:nvPr/>
        </p:nvSpPr>
        <p:spPr>
          <a:xfrm>
            <a:off x="15057563" y="8687688"/>
            <a:ext cx="1447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Onboarding</a:t>
            </a:r>
            <a:endParaRPr sz="1800"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2"/>
          <p:cNvSpPr/>
          <p:nvPr/>
        </p:nvSpPr>
        <p:spPr>
          <a:xfrm>
            <a:off x="14947324" y="2233588"/>
            <a:ext cx="6572700" cy="6291000"/>
          </a:xfrm>
          <a:prstGeom prst="ellipse">
            <a:avLst/>
          </a:prstGeom>
          <a:gradFill>
            <a:gsLst>
              <a:gs pos="0">
                <a:srgbClr val="6EF4B0"/>
              </a:gs>
              <a:gs pos="100000">
                <a:srgbClr val="1AD2E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2"/>
          <p:cNvSpPr txBox="1"/>
          <p:nvPr/>
        </p:nvSpPr>
        <p:spPr>
          <a:xfrm>
            <a:off x="2096325" y="3201000"/>
            <a:ext cx="10197000" cy="11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888888"/>
                </a:solidFill>
                <a:latin typeface="Oswald"/>
                <a:ea typeface="Oswald"/>
                <a:cs typeface="Oswald"/>
                <a:sym typeface="Oswald"/>
              </a:rPr>
              <a:t>Organización líder y pionera de Experiencia del Cliente en América Latina</a:t>
            </a:r>
            <a:endParaRPr sz="36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32"/>
          <p:cNvSpPr txBox="1"/>
          <p:nvPr/>
        </p:nvSpPr>
        <p:spPr>
          <a:xfrm>
            <a:off x="2096325" y="4808600"/>
            <a:ext cx="10868100" cy="29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Nos apasiona transformar las emociones en un impacto comercial real y medible, a través del pensamiento de diseño de experiencia, el cambio cultural centrado en el cliente y la implementación de herramientas de análisis de vanguardia.</a:t>
            </a:r>
            <a:endParaRPr sz="24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Fuimos los primeros en implementar programas exitosos de experiencia del cliente en Latinoamérica cuando el concepto era aún desconocido en la región. </a:t>
            </a:r>
            <a:endParaRPr sz="24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Imagina cuánto hemos aprendido hasta ahora.</a:t>
            </a:r>
            <a:endParaRPr sz="24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75" name="Google Shape;375;p32"/>
          <p:cNvSpPr txBox="1"/>
          <p:nvPr/>
        </p:nvSpPr>
        <p:spPr>
          <a:xfrm>
            <a:off x="2010675" y="2574063"/>
            <a:ext cx="96288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4000" b="0" i="0" u="none" strike="noStrike" cap="none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Desde TheX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376" name="Google Shape;376;p3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3925" t="73484" r="79190" b="14852"/>
          <a:stretch/>
        </p:blipFill>
        <p:spPr>
          <a:xfrm>
            <a:off x="3636300" y="8841463"/>
            <a:ext cx="1922799" cy="6664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7" name="Google Shape;377;p32"/>
          <p:cNvCxnSpPr/>
          <p:nvPr/>
        </p:nvCxnSpPr>
        <p:spPr>
          <a:xfrm rot="10800000" flipH="1">
            <a:off x="2096325" y="2255825"/>
            <a:ext cx="2349900" cy="1200"/>
          </a:xfrm>
          <a:prstGeom prst="straightConnector1">
            <a:avLst/>
          </a:prstGeom>
          <a:noFill/>
          <a:ln w="38100" cap="flat" cmpd="sng">
            <a:solidFill>
              <a:srgbClr val="1AD2E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78" name="Google Shape;378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96325" y="8527250"/>
            <a:ext cx="1372756" cy="119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2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26325" y="8824498"/>
            <a:ext cx="2349900" cy="5968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0" name="Google Shape;380;p32"/>
          <p:cNvGrpSpPr/>
          <p:nvPr/>
        </p:nvGrpSpPr>
        <p:grpSpPr>
          <a:xfrm>
            <a:off x="15466975" y="3930588"/>
            <a:ext cx="2349900" cy="2896975"/>
            <a:chOff x="15237200" y="6821563"/>
            <a:chExt cx="2349900" cy="2896975"/>
          </a:xfrm>
        </p:grpSpPr>
        <p:sp>
          <p:nvSpPr>
            <p:cNvPr id="381" name="Google Shape;381;p32"/>
            <p:cNvSpPr txBox="1"/>
            <p:nvPr/>
          </p:nvSpPr>
          <p:spPr>
            <a:xfrm>
              <a:off x="15964988" y="8843750"/>
              <a:ext cx="16221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CONTENT PARTNER</a:t>
              </a:r>
              <a:endParaRPr sz="1600" b="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pic>
          <p:nvPicPr>
            <p:cNvPr id="382" name="Google Shape;382;p3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063286" y="9198638"/>
              <a:ext cx="924262" cy="519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3" name="Google Shape;383;p32"/>
            <p:cNvSpPr txBox="1"/>
            <p:nvPr/>
          </p:nvSpPr>
          <p:spPr>
            <a:xfrm>
              <a:off x="15965000" y="6821563"/>
              <a:ext cx="16221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PARTNER</a:t>
              </a:r>
              <a:endParaRPr sz="1600" b="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pic>
          <p:nvPicPr>
            <p:cNvPr id="384" name="Google Shape;384;p3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6410905" y="7252663"/>
              <a:ext cx="1099993" cy="315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5" name="Google Shape;385;p32"/>
            <p:cNvSpPr txBox="1"/>
            <p:nvPr/>
          </p:nvSpPr>
          <p:spPr>
            <a:xfrm>
              <a:off x="15237200" y="7846075"/>
              <a:ext cx="23499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rPr>
                <a:t>CX EXCELLENCE AWARD</a:t>
              </a:r>
              <a:endParaRPr sz="16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pic>
          <p:nvPicPr>
            <p:cNvPr id="386" name="Google Shape;386;p3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6574962" y="8277175"/>
              <a:ext cx="924275" cy="2123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7" name="Google Shape;387;p3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7057700" y="9243676"/>
              <a:ext cx="431100" cy="4311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8" name="Google Shape;388;p32"/>
          <p:cNvSpPr txBox="1"/>
          <p:nvPr/>
        </p:nvSpPr>
        <p:spPr>
          <a:xfrm>
            <a:off x="2073424" y="1096550"/>
            <a:ext cx="7006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811800" bIns="0" anchor="t" anchorCtr="0">
            <a:sp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888888"/>
                </a:solidFill>
                <a:latin typeface="Oswald"/>
                <a:ea typeface="Oswald"/>
                <a:cs typeface="Oswald"/>
                <a:sym typeface="Oswald"/>
              </a:rPr>
              <a:t>Podemos y sabemos cómo </a:t>
            </a:r>
            <a:r>
              <a:rPr lang="en-US" sz="3200" b="1" i="0" u="none" strike="noStrike" cap="none">
                <a:solidFill>
                  <a:srgbClr val="888888"/>
                </a:solidFill>
                <a:latin typeface="Oswald"/>
                <a:ea typeface="Oswald"/>
                <a:cs typeface="Oswald"/>
                <a:sym typeface="Oswald"/>
              </a:rPr>
              <a:t>acompañarte</a:t>
            </a:r>
            <a:r>
              <a:rPr lang="en-US" sz="3200" b="0" i="0" u="none" strike="noStrike" cap="none">
                <a:solidFill>
                  <a:srgbClr val="888888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  <a:endParaRPr sz="3200" b="0" i="0" u="none" strike="noStrike" cap="none">
              <a:solidFill>
                <a:srgbClr val="888888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pSp>
        <p:nvGrpSpPr>
          <p:cNvPr id="389" name="Google Shape;389;p32"/>
          <p:cNvGrpSpPr/>
          <p:nvPr/>
        </p:nvGrpSpPr>
        <p:grpSpPr>
          <a:xfrm>
            <a:off x="1172475" y="942638"/>
            <a:ext cx="615600" cy="800400"/>
            <a:chOff x="5000875" y="3198325"/>
            <a:chExt cx="615600" cy="800400"/>
          </a:xfrm>
        </p:grpSpPr>
        <p:sp>
          <p:nvSpPr>
            <p:cNvPr id="390" name="Google Shape;390;p32"/>
            <p:cNvSpPr/>
            <p:nvPr/>
          </p:nvSpPr>
          <p:spPr>
            <a:xfrm>
              <a:off x="5000875" y="3290725"/>
              <a:ext cx="615600" cy="615600"/>
            </a:xfrm>
            <a:prstGeom prst="ellipse">
              <a:avLst/>
            </a:prstGeom>
            <a:solidFill>
              <a:srgbClr val="1AD2ED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32"/>
            <p:cNvSpPr txBox="1"/>
            <p:nvPr/>
          </p:nvSpPr>
          <p:spPr>
            <a:xfrm>
              <a:off x="5000875" y="3198325"/>
              <a:ext cx="615600" cy="8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50" tIns="182850" rIns="182850" bIns="18285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rgbClr val="FEFEFE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800" b="1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92" name="Google Shape;392;p32"/>
          <p:cNvPicPr preferRelativeResize="0"/>
          <p:nvPr/>
        </p:nvPicPr>
        <p:blipFill rotWithShape="1">
          <a:blip r:embed="rId12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3"/>
          <p:cNvSpPr txBox="1"/>
          <p:nvPr/>
        </p:nvSpPr>
        <p:spPr>
          <a:xfrm>
            <a:off x="1040280" y="877916"/>
            <a:ext cx="10047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4000" b="0" i="0" u="none" strike="noStrike" cap="none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En cuanto a la propuesta de TheX para AI: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grpSp>
        <p:nvGrpSpPr>
          <p:cNvPr id="398" name="Google Shape;398;p33"/>
          <p:cNvGrpSpPr/>
          <p:nvPr/>
        </p:nvGrpSpPr>
        <p:grpSpPr>
          <a:xfrm>
            <a:off x="13282364" y="2561212"/>
            <a:ext cx="4812155" cy="3079300"/>
            <a:chOff x="12513450" y="2744188"/>
            <a:chExt cx="4812155" cy="3079300"/>
          </a:xfrm>
        </p:grpSpPr>
        <p:grpSp>
          <p:nvGrpSpPr>
            <p:cNvPr id="399" name="Google Shape;399;p33"/>
            <p:cNvGrpSpPr/>
            <p:nvPr/>
          </p:nvGrpSpPr>
          <p:grpSpPr>
            <a:xfrm>
              <a:off x="12739026" y="4316838"/>
              <a:ext cx="4586579" cy="1506650"/>
              <a:chOff x="12843926" y="5720213"/>
              <a:chExt cx="4586579" cy="1506650"/>
            </a:xfrm>
          </p:grpSpPr>
          <p:sp>
            <p:nvSpPr>
              <p:cNvPr id="400" name="Google Shape;400;p33"/>
              <p:cNvSpPr txBox="1"/>
              <p:nvPr/>
            </p:nvSpPr>
            <p:spPr>
              <a:xfrm>
                <a:off x="12901566" y="5720213"/>
                <a:ext cx="4294200" cy="55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lnSpc>
                    <a:spcPct val="104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600"/>
                  <a:buFont typeface="Arial"/>
                  <a:buNone/>
                </a:pPr>
                <a:r>
                  <a:rPr lang="en-US" sz="3600" b="0" i="0" u="none" strike="noStrike" cap="none">
                    <a:solidFill>
                      <a:srgbClr val="888888"/>
                    </a:solidFill>
                    <a:latin typeface="Oswald"/>
                    <a:ea typeface="Oswald"/>
                    <a:cs typeface="Oswald"/>
                    <a:sym typeface="Oswald"/>
                  </a:rPr>
                  <a:t>Avanzado</a:t>
                </a:r>
                <a:endParaRPr sz="3600" b="0" i="0" u="none" strike="noStrike" cap="none">
                  <a:solidFill>
                    <a:srgbClr val="888888"/>
                  </a:solidFill>
                  <a:latin typeface="Oswald"/>
                  <a:ea typeface="Oswald"/>
                  <a:cs typeface="Oswald"/>
                  <a:sym typeface="Oswald"/>
                </a:endParaRPr>
              </a:p>
            </p:txBody>
          </p:sp>
          <p:sp>
            <p:nvSpPr>
              <p:cNvPr id="401" name="Google Shape;401;p33"/>
              <p:cNvSpPr txBox="1"/>
              <p:nvPr/>
            </p:nvSpPr>
            <p:spPr>
              <a:xfrm>
                <a:off x="12843926" y="6274325"/>
                <a:ext cx="4586579" cy="952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1200"/>
                  </a:spcBef>
                  <a:spcAft>
                    <a:spcPts val="1200"/>
                  </a:spcAft>
                  <a:buClr>
                    <a:srgbClr val="000000"/>
                  </a:buClr>
                  <a:buSzPts val="2600"/>
                  <a:buFont typeface="Arial"/>
                  <a:buNone/>
                </a:pPr>
                <a:r>
                  <a:rPr lang="en-US" sz="2600" b="1" dirty="0" err="1"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Analítica</a:t>
                </a:r>
                <a:r>
                  <a:rPr lang="en-US" sz="2600" b="1" dirty="0"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 Integral </a:t>
                </a:r>
                <a:r>
                  <a:rPr lang="en-US" sz="2600" b="1" dirty="0" err="1"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Avanzada</a:t>
                </a:r>
                <a:endParaRPr sz="2600" b="1" i="0" u="none" strike="noStrike" cap="none" dirty="0">
                  <a:solidFill>
                    <a:srgbClr val="000000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cxnSp>
            <p:nvCxnSpPr>
              <p:cNvPr id="402" name="Google Shape;402;p33"/>
              <p:cNvCxnSpPr/>
              <p:nvPr/>
            </p:nvCxnSpPr>
            <p:spPr>
              <a:xfrm>
                <a:off x="13002525" y="7042300"/>
                <a:ext cx="159600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1AD2ED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03" name="Google Shape;403;p33"/>
            <p:cNvPicPr preferRelativeResize="0"/>
            <p:nvPr/>
          </p:nvPicPr>
          <p:blipFill rotWithShape="1">
            <a:blip r:embed="rId4">
              <a:alphaModFix/>
            </a:blip>
            <a:srcRect l="28248" t="26137" r="23488" b="24360"/>
            <a:stretch/>
          </p:blipFill>
          <p:spPr>
            <a:xfrm>
              <a:off x="12513450" y="2744188"/>
              <a:ext cx="1726400" cy="17706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04" name="Google Shape;404;p33"/>
          <p:cNvGrpSpPr/>
          <p:nvPr/>
        </p:nvGrpSpPr>
        <p:grpSpPr>
          <a:xfrm>
            <a:off x="1025651" y="2822713"/>
            <a:ext cx="4586825" cy="3945888"/>
            <a:chOff x="1025650" y="2822713"/>
            <a:chExt cx="4586825" cy="3945888"/>
          </a:xfrm>
        </p:grpSpPr>
        <p:grpSp>
          <p:nvGrpSpPr>
            <p:cNvPr id="405" name="Google Shape;405;p33"/>
            <p:cNvGrpSpPr/>
            <p:nvPr/>
          </p:nvGrpSpPr>
          <p:grpSpPr>
            <a:xfrm>
              <a:off x="1172475" y="4316838"/>
              <a:ext cx="4440000" cy="2451762"/>
              <a:chOff x="1277375" y="5720213"/>
              <a:chExt cx="4440000" cy="2451762"/>
            </a:xfrm>
          </p:grpSpPr>
          <p:sp>
            <p:nvSpPr>
              <p:cNvPr id="406" name="Google Shape;406;p33"/>
              <p:cNvSpPr txBox="1"/>
              <p:nvPr/>
            </p:nvSpPr>
            <p:spPr>
              <a:xfrm>
                <a:off x="1353585" y="5720213"/>
                <a:ext cx="4294200" cy="55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811800" bIns="0" anchor="t" anchorCtr="0">
                <a:spAutoFit/>
              </a:bodyPr>
              <a:lstStyle/>
              <a:p>
                <a:pPr marL="0" marR="0" lvl="0" indent="0" algn="l" rtl="0">
                  <a:lnSpc>
                    <a:spcPct val="104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600"/>
                  <a:buFont typeface="Arial"/>
                  <a:buNone/>
                </a:pPr>
                <a:r>
                  <a:rPr lang="en-US" sz="3600" b="0" i="0" u="none" strike="noStrike" cap="none">
                    <a:solidFill>
                      <a:srgbClr val="888888"/>
                    </a:solidFill>
                    <a:latin typeface="Oswald"/>
                    <a:ea typeface="Oswald"/>
                    <a:cs typeface="Oswald"/>
                    <a:sym typeface="Oswald"/>
                  </a:rPr>
                  <a:t>Primeros Pasos</a:t>
                </a:r>
                <a:endParaRPr sz="3600" b="0" i="0" u="none" strike="noStrike" cap="none">
                  <a:solidFill>
                    <a:srgbClr val="888888"/>
                  </a:solidFill>
                  <a:latin typeface="Oswald"/>
                  <a:ea typeface="Oswald"/>
                  <a:cs typeface="Oswald"/>
                  <a:sym typeface="Oswald"/>
                </a:endParaRPr>
              </a:p>
            </p:txBody>
          </p:sp>
          <p:sp>
            <p:nvSpPr>
              <p:cNvPr id="407" name="Google Shape;407;p33"/>
              <p:cNvSpPr txBox="1"/>
              <p:nvPr/>
            </p:nvSpPr>
            <p:spPr>
              <a:xfrm>
                <a:off x="1283975" y="7427075"/>
                <a:ext cx="4433400" cy="74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457200" marR="0" lvl="0" indent="0" algn="l" rtl="0">
                  <a:lnSpc>
                    <a:spcPct val="119958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Arial"/>
                  <a:buNone/>
                </a:pPr>
                <a:endParaRPr sz="2200" b="0" i="0" u="none" strike="noStrike" cap="none">
                  <a:solidFill>
                    <a:srgbClr val="434343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  <a:p>
                <a:pPr marL="0" marR="0" lvl="0" indent="0" algn="l" rtl="0">
                  <a:lnSpc>
                    <a:spcPct val="119958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Arial"/>
                  <a:buNone/>
                </a:pPr>
                <a:endParaRPr sz="2200" b="0" i="0" u="none" strike="noStrike" cap="none">
                  <a:solidFill>
                    <a:srgbClr val="434343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408" name="Google Shape;408;p33"/>
              <p:cNvSpPr txBox="1"/>
              <p:nvPr/>
            </p:nvSpPr>
            <p:spPr>
              <a:xfrm>
                <a:off x="1277375" y="6274325"/>
                <a:ext cx="3575400" cy="952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1200"/>
                  </a:spcBef>
                  <a:spcAft>
                    <a:spcPts val="1200"/>
                  </a:spcAft>
                  <a:buClr>
                    <a:srgbClr val="000000"/>
                  </a:buClr>
                  <a:buSzPts val="2600"/>
                  <a:buFont typeface="Arial"/>
                  <a:buNone/>
                </a:pPr>
                <a:r>
                  <a:rPr lang="en-US" sz="2600" b="1" i="0" u="none" strike="noStrike" cap="none" dirty="0">
                    <a:solidFill>
                      <a:srgbClr val="000000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Chatbots y Copilots</a:t>
                </a:r>
                <a:endParaRPr sz="2600" b="1" i="0" u="none" strike="noStrike" cap="none" dirty="0">
                  <a:solidFill>
                    <a:srgbClr val="000000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cxnSp>
            <p:nvCxnSpPr>
              <p:cNvPr id="409" name="Google Shape;409;p33"/>
              <p:cNvCxnSpPr/>
              <p:nvPr/>
            </p:nvCxnSpPr>
            <p:spPr>
              <a:xfrm>
                <a:off x="1353575" y="7042300"/>
                <a:ext cx="159600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1AD2ED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10" name="Google Shape;410;p33"/>
            <p:cNvPicPr preferRelativeResize="0"/>
            <p:nvPr/>
          </p:nvPicPr>
          <p:blipFill rotWithShape="1">
            <a:blip r:embed="rId5">
              <a:alphaModFix/>
            </a:blip>
            <a:srcRect l="25929" t="22058" r="28369" b="21697"/>
            <a:stretch/>
          </p:blipFill>
          <p:spPr>
            <a:xfrm rot="5400000">
              <a:off x="1211838" y="2636525"/>
              <a:ext cx="1613650" cy="19860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1" name="Google Shape;411;p33"/>
          <p:cNvGrpSpPr/>
          <p:nvPr/>
        </p:nvGrpSpPr>
        <p:grpSpPr>
          <a:xfrm>
            <a:off x="6897600" y="2847241"/>
            <a:ext cx="5175275" cy="3921359"/>
            <a:chOff x="6897600" y="2847241"/>
            <a:chExt cx="5175275" cy="3921359"/>
          </a:xfrm>
        </p:grpSpPr>
        <p:grpSp>
          <p:nvGrpSpPr>
            <p:cNvPr id="412" name="Google Shape;412;p33"/>
            <p:cNvGrpSpPr/>
            <p:nvPr/>
          </p:nvGrpSpPr>
          <p:grpSpPr>
            <a:xfrm>
              <a:off x="6991163" y="4316838"/>
              <a:ext cx="5081712" cy="2451762"/>
              <a:chOff x="7096063" y="5720213"/>
              <a:chExt cx="5081712" cy="2451762"/>
            </a:xfrm>
          </p:grpSpPr>
          <p:sp>
            <p:nvSpPr>
              <p:cNvPr id="413" name="Google Shape;413;p33"/>
              <p:cNvSpPr txBox="1"/>
              <p:nvPr/>
            </p:nvSpPr>
            <p:spPr>
              <a:xfrm>
                <a:off x="7165672" y="5720213"/>
                <a:ext cx="4294200" cy="55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lnSpc>
                    <a:spcPct val="104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600"/>
                  <a:buFont typeface="Arial"/>
                  <a:buNone/>
                </a:pPr>
                <a:r>
                  <a:rPr lang="en-US" sz="3600" b="0" i="0" u="none" strike="noStrike" cap="none">
                    <a:solidFill>
                      <a:srgbClr val="888888"/>
                    </a:solidFill>
                    <a:latin typeface="Oswald"/>
                    <a:ea typeface="Oswald"/>
                    <a:cs typeface="Oswald"/>
                    <a:sym typeface="Oswald"/>
                  </a:rPr>
                  <a:t>Madurez Intermedia</a:t>
                </a:r>
                <a:endParaRPr sz="3600" b="0" i="0" u="none" strike="noStrike" cap="none">
                  <a:solidFill>
                    <a:srgbClr val="888888"/>
                  </a:solidFill>
                  <a:latin typeface="Oswald"/>
                  <a:ea typeface="Oswald"/>
                  <a:cs typeface="Oswald"/>
                  <a:sym typeface="Oswald"/>
                </a:endParaRPr>
              </a:p>
            </p:txBody>
          </p:sp>
          <p:sp>
            <p:nvSpPr>
              <p:cNvPr id="414" name="Google Shape;414;p33"/>
              <p:cNvSpPr txBox="1"/>
              <p:nvPr/>
            </p:nvSpPr>
            <p:spPr>
              <a:xfrm>
                <a:off x="7096075" y="7427075"/>
                <a:ext cx="5081700" cy="74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lnSpc>
                    <a:spcPct val="119958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Arial"/>
                  <a:buNone/>
                </a:pPr>
                <a:endParaRPr sz="2200" b="0" i="0" u="none" strike="noStrike" cap="none">
                  <a:solidFill>
                    <a:srgbClr val="434343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  <a:p>
                <a:pPr marL="457200" marR="0" lvl="0" indent="0" algn="l" rtl="0">
                  <a:lnSpc>
                    <a:spcPct val="119958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Arial"/>
                  <a:buNone/>
                </a:pPr>
                <a:endParaRPr sz="2200" b="0" i="0" u="none" strike="noStrike" cap="none">
                  <a:solidFill>
                    <a:srgbClr val="434343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sp>
            <p:nvSpPr>
              <p:cNvPr id="415" name="Google Shape;415;p33"/>
              <p:cNvSpPr txBox="1"/>
              <p:nvPr/>
            </p:nvSpPr>
            <p:spPr>
              <a:xfrm>
                <a:off x="7096063" y="6274325"/>
                <a:ext cx="3575400" cy="952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1200"/>
                  </a:spcBef>
                  <a:spcAft>
                    <a:spcPts val="1200"/>
                  </a:spcAft>
                  <a:buClr>
                    <a:srgbClr val="000000"/>
                  </a:buClr>
                  <a:buSzPts val="2600"/>
                  <a:buFont typeface="Arial"/>
                  <a:buNone/>
                </a:pPr>
                <a:r>
                  <a:rPr lang="en-US" sz="2600" b="1" dirty="0" err="1"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Asistentes</a:t>
                </a:r>
                <a:r>
                  <a:rPr lang="en-US" sz="2600" b="1" dirty="0"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 </a:t>
                </a:r>
                <a:r>
                  <a:rPr lang="en-US" sz="2600" b="1" dirty="0" err="1"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Integrados</a:t>
                </a:r>
                <a:endParaRPr sz="2600" b="1" i="0" u="none" strike="noStrike" cap="none" dirty="0">
                  <a:solidFill>
                    <a:srgbClr val="000000"/>
                  </a:solidFill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  <p:cxnSp>
            <p:nvCxnSpPr>
              <p:cNvPr id="416" name="Google Shape;416;p33"/>
              <p:cNvCxnSpPr/>
              <p:nvPr/>
            </p:nvCxnSpPr>
            <p:spPr>
              <a:xfrm>
                <a:off x="7165675" y="7042300"/>
                <a:ext cx="159600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1AD2ED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17" name="Google Shape;417;p33"/>
            <p:cNvPicPr preferRelativeResize="0"/>
            <p:nvPr/>
          </p:nvPicPr>
          <p:blipFill rotWithShape="1">
            <a:blip r:embed="rId6">
              <a:alphaModFix/>
            </a:blip>
            <a:srcRect l="23141" t="27307" r="23804" b="25387"/>
            <a:stretch/>
          </p:blipFill>
          <p:spPr>
            <a:xfrm>
              <a:off x="6897600" y="2847241"/>
              <a:ext cx="1645525" cy="146708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18" name="Google Shape;418;p33"/>
          <p:cNvPicPr preferRelativeResize="0"/>
          <p:nvPr/>
        </p:nvPicPr>
        <p:blipFill rotWithShape="1">
          <a:blip r:embed="rId7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4"/>
          <p:cNvSpPr/>
          <p:nvPr/>
        </p:nvSpPr>
        <p:spPr>
          <a:xfrm>
            <a:off x="6806575" y="6583100"/>
            <a:ext cx="1566900" cy="1568100"/>
          </a:xfrm>
          <a:prstGeom prst="ellipse">
            <a:avLst/>
          </a:prstGeom>
          <a:solidFill>
            <a:srgbClr val="6EF4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34"/>
          <p:cNvSpPr/>
          <p:nvPr/>
        </p:nvSpPr>
        <p:spPr>
          <a:xfrm>
            <a:off x="11954825" y="3508151"/>
            <a:ext cx="1566900" cy="1568400"/>
          </a:xfrm>
          <a:prstGeom prst="ellipse">
            <a:avLst/>
          </a:prstGeom>
          <a:solidFill>
            <a:srgbClr val="4CB9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5" name="Google Shape;425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26713" y="3864880"/>
            <a:ext cx="733366" cy="733347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34"/>
          <p:cNvSpPr txBox="1"/>
          <p:nvPr/>
        </p:nvSpPr>
        <p:spPr>
          <a:xfrm>
            <a:off x="11624375" y="3013404"/>
            <a:ext cx="222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4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99999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Diseño</a:t>
            </a:r>
            <a:endParaRPr sz="1400" b="1" i="0" u="none" strike="noStrike" cap="non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7" name="Google Shape;427;p34"/>
          <p:cNvGrpSpPr/>
          <p:nvPr/>
        </p:nvGrpSpPr>
        <p:grpSpPr>
          <a:xfrm>
            <a:off x="1358776" y="3516983"/>
            <a:ext cx="1634533" cy="1568395"/>
            <a:chOff x="8420975" y="3201825"/>
            <a:chExt cx="2048800" cy="1965900"/>
          </a:xfrm>
        </p:grpSpPr>
        <p:sp>
          <p:nvSpPr>
            <p:cNvPr id="428" name="Google Shape;428;p34"/>
            <p:cNvSpPr/>
            <p:nvPr/>
          </p:nvSpPr>
          <p:spPr>
            <a:xfrm>
              <a:off x="8420975" y="3201825"/>
              <a:ext cx="1964100" cy="1965900"/>
            </a:xfrm>
            <a:prstGeom prst="ellipse">
              <a:avLst/>
            </a:prstGeom>
            <a:solidFill>
              <a:srgbClr val="4454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29" name="Google Shape;429;p34"/>
            <p:cNvPicPr preferRelativeResize="0"/>
            <p:nvPr/>
          </p:nvPicPr>
          <p:blipFill rotWithShape="1">
            <a:blip r:embed="rId5">
              <a:alphaModFix/>
            </a:blip>
            <a:srcRect l="10191" t="28148" r="10182" b="26404"/>
            <a:stretch/>
          </p:blipFill>
          <p:spPr>
            <a:xfrm>
              <a:off x="8505675" y="3593024"/>
              <a:ext cx="1964100" cy="11210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0" name="Google Shape;430;p34"/>
          <p:cNvSpPr txBox="1"/>
          <p:nvPr/>
        </p:nvSpPr>
        <p:spPr>
          <a:xfrm>
            <a:off x="1155445" y="2994944"/>
            <a:ext cx="204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4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99999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Diagnóstico</a:t>
            </a:r>
            <a:endParaRPr sz="1400" b="1" i="0" u="none" strike="noStrike" cap="none">
              <a:solidFill>
                <a:srgbClr val="999999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431" name="Google Shape;431;p34"/>
          <p:cNvGrpSpPr/>
          <p:nvPr/>
        </p:nvGrpSpPr>
        <p:grpSpPr>
          <a:xfrm>
            <a:off x="6783654" y="3516971"/>
            <a:ext cx="1566959" cy="1568395"/>
            <a:chOff x="11719975" y="3201825"/>
            <a:chExt cx="1964100" cy="1965900"/>
          </a:xfrm>
        </p:grpSpPr>
        <p:sp>
          <p:nvSpPr>
            <p:cNvPr id="432" name="Google Shape;432;p34"/>
            <p:cNvSpPr/>
            <p:nvPr/>
          </p:nvSpPr>
          <p:spPr>
            <a:xfrm>
              <a:off x="11719975" y="3201825"/>
              <a:ext cx="1964100" cy="1965900"/>
            </a:xfrm>
            <a:prstGeom prst="ellipse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33" name="Google Shape;433;p3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240114" y="3593013"/>
              <a:ext cx="980775" cy="10631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4" name="Google Shape;434;p34"/>
          <p:cNvSpPr txBox="1"/>
          <p:nvPr/>
        </p:nvSpPr>
        <p:spPr>
          <a:xfrm>
            <a:off x="6551764" y="3013411"/>
            <a:ext cx="2101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4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99999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Estrategia</a:t>
            </a:r>
            <a:endParaRPr sz="1400" b="1" i="0" u="none" strike="noStrike" cap="non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5" name="Google Shape;435;p34"/>
          <p:cNvGrpSpPr/>
          <p:nvPr/>
        </p:nvGrpSpPr>
        <p:grpSpPr>
          <a:xfrm>
            <a:off x="1380318" y="6583097"/>
            <a:ext cx="1566959" cy="1568395"/>
            <a:chOff x="8406163" y="6174975"/>
            <a:chExt cx="1964100" cy="1965900"/>
          </a:xfrm>
        </p:grpSpPr>
        <p:sp>
          <p:nvSpPr>
            <p:cNvPr id="436" name="Google Shape;436;p34"/>
            <p:cNvSpPr/>
            <p:nvPr/>
          </p:nvSpPr>
          <p:spPr>
            <a:xfrm>
              <a:off x="8406163" y="6174975"/>
              <a:ext cx="1964100" cy="1965900"/>
            </a:xfrm>
            <a:prstGeom prst="ellipse">
              <a:avLst/>
            </a:prstGeom>
            <a:solidFill>
              <a:srgbClr val="1AD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37" name="Google Shape;437;p3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876361" y="6663512"/>
              <a:ext cx="1023700" cy="10419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8" name="Google Shape;438;p34"/>
          <p:cNvSpPr txBox="1"/>
          <p:nvPr/>
        </p:nvSpPr>
        <p:spPr>
          <a:xfrm>
            <a:off x="1007462" y="6062682"/>
            <a:ext cx="2312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4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99999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Implementación</a:t>
            </a:r>
            <a:endParaRPr sz="1400" b="1" i="0" u="none" strike="noStrike" cap="non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9" name="Google Shape;439;p3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78231" y="6980514"/>
            <a:ext cx="802667" cy="804123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34"/>
          <p:cNvSpPr txBox="1"/>
          <p:nvPr/>
        </p:nvSpPr>
        <p:spPr>
          <a:xfrm>
            <a:off x="5640725" y="5779834"/>
            <a:ext cx="3870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99999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Data Science y</a:t>
            </a:r>
            <a:endParaRPr sz="2400" b="1" i="0" u="none" strike="noStrike" cap="none">
              <a:solidFill>
                <a:srgbClr val="999999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99999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Tecnología</a:t>
            </a:r>
            <a:endParaRPr sz="1400" b="1" i="0" u="none" strike="noStrike" cap="non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34"/>
          <p:cNvSpPr txBox="1"/>
          <p:nvPr/>
        </p:nvSpPr>
        <p:spPr>
          <a:xfrm>
            <a:off x="11162754" y="5964618"/>
            <a:ext cx="3261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4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99999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Cultura</a:t>
            </a:r>
            <a:endParaRPr sz="1400" b="1" i="0" u="none" strike="noStrike" cap="non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34"/>
          <p:cNvSpPr txBox="1"/>
          <p:nvPr/>
        </p:nvSpPr>
        <p:spPr>
          <a:xfrm>
            <a:off x="1172475" y="1061275"/>
            <a:ext cx="30981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No es lo </a:t>
            </a:r>
            <a:r>
              <a:rPr lang="en-US" sz="4000" b="0" i="0" u="none" strike="noStrike" cap="none" dirty="0" err="1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único</a:t>
            </a:r>
            <a:endParaRPr sz="4000" b="0" i="0" u="none" strike="noStrike" cap="none" dirty="0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grpSp>
        <p:nvGrpSpPr>
          <p:cNvPr id="443" name="Google Shape;443;p34"/>
          <p:cNvGrpSpPr/>
          <p:nvPr/>
        </p:nvGrpSpPr>
        <p:grpSpPr>
          <a:xfrm>
            <a:off x="11679488" y="6189869"/>
            <a:ext cx="2227802" cy="1896133"/>
            <a:chOff x="14435475" y="5758200"/>
            <a:chExt cx="2799450" cy="2382675"/>
          </a:xfrm>
        </p:grpSpPr>
        <p:sp>
          <p:nvSpPr>
            <p:cNvPr id="444" name="Google Shape;444;p34"/>
            <p:cNvSpPr/>
            <p:nvPr/>
          </p:nvSpPr>
          <p:spPr>
            <a:xfrm>
              <a:off x="14853150" y="6174975"/>
              <a:ext cx="1964100" cy="1965900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45" name="Google Shape;445;p34"/>
            <p:cNvPicPr preferRelativeResize="0"/>
            <p:nvPr/>
          </p:nvPicPr>
          <p:blipFill rotWithShape="1">
            <a:blip r:embed="rId9">
              <a:alphaModFix/>
            </a:blip>
            <a:srcRect b="27081"/>
            <a:stretch/>
          </p:blipFill>
          <p:spPr>
            <a:xfrm>
              <a:off x="14435475" y="5758200"/>
              <a:ext cx="2799450" cy="2041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6" name="Google Shape;446;p34"/>
          <p:cNvSpPr txBox="1"/>
          <p:nvPr/>
        </p:nvSpPr>
        <p:spPr>
          <a:xfrm>
            <a:off x="2968050" y="3669675"/>
            <a:ext cx="3261300" cy="13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Diagnóstico de madurez en implementación de mejores prácticas.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Diagnóstico con medición de performance real.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47" name="Google Shape;447;p34"/>
          <p:cNvSpPr txBox="1"/>
          <p:nvPr/>
        </p:nvSpPr>
        <p:spPr>
          <a:xfrm>
            <a:off x="8369675" y="3657075"/>
            <a:ext cx="3498000" cy="13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Estrategia Fundacional, Operacional y Roadmap.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Pilares y Guidelines de Experiencia.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Modelo de Governance.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Sesiones de Mentoring Estratégico.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48" name="Google Shape;448;p34"/>
          <p:cNvSpPr txBox="1"/>
          <p:nvPr/>
        </p:nvSpPr>
        <p:spPr>
          <a:xfrm>
            <a:off x="13540775" y="3574600"/>
            <a:ext cx="3995100" cy="13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1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Workshops de: </a:t>
            </a: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Diseño, Innovación, Google Sprints y Design Thinking.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1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Diseño de: </a:t>
            </a: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Arquetipos, Customer y Employee Journey, (As Is + Design Thinking + To Be), User Experience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49" name="Google Shape;449;p34"/>
          <p:cNvSpPr txBox="1"/>
          <p:nvPr/>
        </p:nvSpPr>
        <p:spPr>
          <a:xfrm>
            <a:off x="2968050" y="6555425"/>
            <a:ext cx="3646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Estrategia Programa VOC integral.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Closed Loop básico y Avanzado.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Gestión de Churn (Baja de clientes)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Diseño de relacionamiento con clientes “Estilo Latam”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Find &amp; Fix.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50" name="Google Shape;450;p34"/>
          <p:cNvSpPr txBox="1"/>
          <p:nvPr/>
        </p:nvSpPr>
        <p:spPr>
          <a:xfrm>
            <a:off x="8369675" y="6489650"/>
            <a:ext cx="3646500" cy="17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Gestión de experiencias (Qualtrics)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Simulador de CX ROI.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Modelos predictivos (NPS)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Voice Analytics (Contact Centers)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Automatización de campañas. 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ChatBots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51" name="Google Shape;451;p34"/>
          <p:cNvSpPr txBox="1"/>
          <p:nvPr/>
        </p:nvSpPr>
        <p:spPr>
          <a:xfrm>
            <a:off x="13540775" y="6479225"/>
            <a:ext cx="43713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Diseño y comunicación de Pilares y Guidelines CX.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Programas de Customer Centric. 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Diseño de Employee Journey. 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Entrenamiento en metodologías CX / EX. 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Roboto Condensed"/>
              <a:buChar char="●"/>
            </a:pPr>
            <a:r>
              <a:rPr lang="en-US" sz="1700" b="0" i="0" u="none" strike="noStrike" cap="none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Búsquedas Ejecutivas CX.</a:t>
            </a:r>
            <a:endParaRPr sz="1700" b="0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452" name="Google Shape;452;p34"/>
          <p:cNvPicPr preferRelativeResize="0"/>
          <p:nvPr/>
        </p:nvPicPr>
        <p:blipFill rotWithShape="1">
          <a:blip r:embed="rId10">
            <a:alphaModFix/>
          </a:blip>
          <a:srcRect t="31544" b="26893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7" name="Google Shape;457;p35"/>
          <p:cNvCxnSpPr/>
          <p:nvPr/>
        </p:nvCxnSpPr>
        <p:spPr>
          <a:xfrm rot="10800000" flipH="1">
            <a:off x="291350" y="2547438"/>
            <a:ext cx="17977200" cy="9900"/>
          </a:xfrm>
          <a:prstGeom prst="straightConnector1">
            <a:avLst/>
          </a:prstGeom>
          <a:noFill/>
          <a:ln w="38100" cap="flat" cmpd="sng">
            <a:solidFill>
              <a:srgbClr val="1AD2E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8" name="Google Shape;458;p35"/>
          <p:cNvCxnSpPr/>
          <p:nvPr/>
        </p:nvCxnSpPr>
        <p:spPr>
          <a:xfrm rot="10800000" flipH="1">
            <a:off x="291350" y="8381963"/>
            <a:ext cx="17977200" cy="9900"/>
          </a:xfrm>
          <a:prstGeom prst="straightConnector1">
            <a:avLst/>
          </a:prstGeom>
          <a:noFill/>
          <a:ln w="38100" cap="flat" cmpd="sng">
            <a:solidFill>
              <a:srgbClr val="1AD2E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9" name="Google Shape;459;p35"/>
          <p:cNvSpPr/>
          <p:nvPr/>
        </p:nvSpPr>
        <p:spPr>
          <a:xfrm>
            <a:off x="10432824" y="8106675"/>
            <a:ext cx="3622085" cy="554226"/>
          </a:xfrm>
          <a:custGeom>
            <a:avLst/>
            <a:gdLst/>
            <a:ahLst/>
            <a:cxnLst/>
            <a:rect l="l" t="t" r="r" b="b"/>
            <a:pathLst>
              <a:path w="585151" h="145945" extrusionOk="0">
                <a:moveTo>
                  <a:pt x="0" y="0"/>
                </a:moveTo>
                <a:lnTo>
                  <a:pt x="585151" y="0"/>
                </a:lnTo>
                <a:lnTo>
                  <a:pt x="585151" y="145945"/>
                </a:lnTo>
                <a:lnTo>
                  <a:pt x="0" y="14594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cxnSp>
        <p:nvCxnSpPr>
          <p:cNvPr id="460" name="Google Shape;460;p35"/>
          <p:cNvCxnSpPr/>
          <p:nvPr/>
        </p:nvCxnSpPr>
        <p:spPr>
          <a:xfrm rot="10800000" flipH="1">
            <a:off x="336200" y="6421263"/>
            <a:ext cx="17977200" cy="9900"/>
          </a:xfrm>
          <a:prstGeom prst="straightConnector1">
            <a:avLst/>
          </a:prstGeom>
          <a:noFill/>
          <a:ln w="38100" cap="flat" cmpd="sng">
            <a:solidFill>
              <a:srgbClr val="1AD2E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1" name="Google Shape;461;p35"/>
          <p:cNvCxnSpPr/>
          <p:nvPr/>
        </p:nvCxnSpPr>
        <p:spPr>
          <a:xfrm rot="10800000" flipH="1">
            <a:off x="336200" y="4474388"/>
            <a:ext cx="17977200" cy="9900"/>
          </a:xfrm>
          <a:prstGeom prst="straightConnector1">
            <a:avLst/>
          </a:prstGeom>
          <a:noFill/>
          <a:ln w="38100" cap="flat" cmpd="sng">
            <a:solidFill>
              <a:srgbClr val="1AD2E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62" name="Google Shape;462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22926" y="3151059"/>
            <a:ext cx="2254938" cy="56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8041" y="3111524"/>
            <a:ext cx="1466097" cy="639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61753" y="3131511"/>
            <a:ext cx="1465616" cy="639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26215" y="3056822"/>
            <a:ext cx="1775612" cy="655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661429" y="3151059"/>
            <a:ext cx="1253849" cy="639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14608" y="5218767"/>
            <a:ext cx="1886183" cy="452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224642" y="5260687"/>
            <a:ext cx="2739974" cy="391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2919103" y="5179267"/>
            <a:ext cx="2346900" cy="414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5"/>
          <p:cNvPicPr preferRelativeResize="0"/>
          <p:nvPr/>
        </p:nvPicPr>
        <p:blipFill rotWithShape="1">
          <a:blip r:embed="rId12">
            <a:alphaModFix/>
          </a:blip>
          <a:srcRect l="3720" r="3021"/>
          <a:stretch/>
        </p:blipFill>
        <p:spPr>
          <a:xfrm>
            <a:off x="3508337" y="5187191"/>
            <a:ext cx="2257905" cy="538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35"/>
          <p:cNvPicPr preferRelativeResize="0"/>
          <p:nvPr/>
        </p:nvPicPr>
        <p:blipFill rotWithShape="1">
          <a:blip r:embed="rId13">
            <a:alphaModFix/>
          </a:blip>
          <a:srcRect t="14796" r="89" b="16026"/>
          <a:stretch/>
        </p:blipFill>
        <p:spPr>
          <a:xfrm>
            <a:off x="753241" y="4859273"/>
            <a:ext cx="2446948" cy="95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5673382" y="4684921"/>
            <a:ext cx="2278216" cy="935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5116883" y="3191033"/>
            <a:ext cx="2104815" cy="520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5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2860705" y="3236542"/>
            <a:ext cx="1688984" cy="429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80872" y="6938547"/>
            <a:ext cx="1821121" cy="77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5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483982" y="6916385"/>
            <a:ext cx="2263331" cy="70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35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0897824" y="7068076"/>
            <a:ext cx="2254950" cy="554077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5"/>
          <p:cNvSpPr/>
          <p:nvPr/>
        </p:nvSpPr>
        <p:spPr>
          <a:xfrm>
            <a:off x="712613" y="6212282"/>
            <a:ext cx="1795355" cy="554226"/>
          </a:xfrm>
          <a:custGeom>
            <a:avLst/>
            <a:gdLst/>
            <a:ahLst/>
            <a:cxnLst/>
            <a:rect l="l" t="t" r="r" b="b"/>
            <a:pathLst>
              <a:path w="472773" h="145945" extrusionOk="0">
                <a:moveTo>
                  <a:pt x="0" y="0"/>
                </a:moveTo>
                <a:lnTo>
                  <a:pt x="472773" y="0"/>
                </a:lnTo>
                <a:lnTo>
                  <a:pt x="472773" y="145945"/>
                </a:lnTo>
                <a:lnTo>
                  <a:pt x="0" y="14594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sp>
        <p:nvSpPr>
          <p:cNvPr id="479" name="Google Shape;479;p35"/>
          <p:cNvSpPr/>
          <p:nvPr/>
        </p:nvSpPr>
        <p:spPr>
          <a:xfrm>
            <a:off x="712613" y="2302197"/>
            <a:ext cx="1368797" cy="554226"/>
          </a:xfrm>
          <a:custGeom>
            <a:avLst/>
            <a:gdLst/>
            <a:ahLst/>
            <a:cxnLst/>
            <a:rect l="l" t="t" r="r" b="b"/>
            <a:pathLst>
              <a:path w="360447" h="145945" extrusionOk="0">
                <a:moveTo>
                  <a:pt x="0" y="0"/>
                </a:moveTo>
                <a:lnTo>
                  <a:pt x="360447" y="0"/>
                </a:lnTo>
                <a:lnTo>
                  <a:pt x="360447" y="145945"/>
                </a:lnTo>
                <a:lnTo>
                  <a:pt x="0" y="14594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sp>
        <p:nvSpPr>
          <p:cNvPr id="480" name="Google Shape;480;p35"/>
          <p:cNvSpPr txBox="1"/>
          <p:nvPr/>
        </p:nvSpPr>
        <p:spPr>
          <a:xfrm>
            <a:off x="1017413" y="2229867"/>
            <a:ext cx="3086100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291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35"/>
          <p:cNvSpPr/>
          <p:nvPr/>
        </p:nvSpPr>
        <p:spPr>
          <a:xfrm>
            <a:off x="712613" y="4245388"/>
            <a:ext cx="2737595" cy="554226"/>
          </a:xfrm>
          <a:custGeom>
            <a:avLst/>
            <a:gdLst/>
            <a:ahLst/>
            <a:cxnLst/>
            <a:rect l="l" t="t" r="r" b="b"/>
            <a:pathLst>
              <a:path w="720894" h="145945" extrusionOk="0">
                <a:moveTo>
                  <a:pt x="0" y="0"/>
                </a:moveTo>
                <a:lnTo>
                  <a:pt x="720894" y="0"/>
                </a:lnTo>
                <a:lnTo>
                  <a:pt x="720894" y="145945"/>
                </a:lnTo>
                <a:lnTo>
                  <a:pt x="0" y="14594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sp>
        <p:nvSpPr>
          <p:cNvPr id="482" name="Google Shape;482;p35"/>
          <p:cNvSpPr txBox="1"/>
          <p:nvPr/>
        </p:nvSpPr>
        <p:spPr>
          <a:xfrm>
            <a:off x="712625" y="4173053"/>
            <a:ext cx="30861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291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35"/>
          <p:cNvSpPr/>
          <p:nvPr/>
        </p:nvSpPr>
        <p:spPr>
          <a:xfrm>
            <a:off x="12645100" y="2279025"/>
            <a:ext cx="3742250" cy="554226"/>
          </a:xfrm>
          <a:custGeom>
            <a:avLst/>
            <a:gdLst/>
            <a:ahLst/>
            <a:cxnLst/>
            <a:rect l="l" t="t" r="r" b="b"/>
            <a:pathLst>
              <a:path w="813975" h="145945" extrusionOk="0">
                <a:moveTo>
                  <a:pt x="0" y="0"/>
                </a:moveTo>
                <a:lnTo>
                  <a:pt x="813975" y="0"/>
                </a:lnTo>
                <a:lnTo>
                  <a:pt x="813975" y="145945"/>
                </a:lnTo>
                <a:lnTo>
                  <a:pt x="0" y="14594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pic>
        <p:nvPicPr>
          <p:cNvPr id="484" name="Google Shape;484;p35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301495" y="6934903"/>
            <a:ext cx="1908371" cy="855587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35"/>
          <p:cNvSpPr txBox="1"/>
          <p:nvPr/>
        </p:nvSpPr>
        <p:spPr>
          <a:xfrm>
            <a:off x="-9525" y="8310537"/>
            <a:ext cx="3086100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291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6" name="Google Shape;486;p35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3608080" y="7027466"/>
            <a:ext cx="2855900" cy="597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35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16837802" y="6898451"/>
            <a:ext cx="855600" cy="8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35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365900" y="8905500"/>
            <a:ext cx="1689000" cy="87828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35"/>
          <p:cNvSpPr/>
          <p:nvPr/>
        </p:nvSpPr>
        <p:spPr>
          <a:xfrm>
            <a:off x="712613" y="8149215"/>
            <a:ext cx="1811825" cy="554226"/>
          </a:xfrm>
          <a:custGeom>
            <a:avLst/>
            <a:gdLst/>
            <a:ahLst/>
            <a:cxnLst/>
            <a:rect l="l" t="t" r="r" b="b"/>
            <a:pathLst>
              <a:path w="477110" h="145945" extrusionOk="0">
                <a:moveTo>
                  <a:pt x="0" y="0"/>
                </a:moveTo>
                <a:lnTo>
                  <a:pt x="477110" y="0"/>
                </a:lnTo>
                <a:lnTo>
                  <a:pt x="477110" y="145945"/>
                </a:lnTo>
                <a:lnTo>
                  <a:pt x="0" y="14594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sp>
        <p:nvSpPr>
          <p:cNvPr id="490" name="Google Shape;490;p35"/>
          <p:cNvSpPr txBox="1"/>
          <p:nvPr/>
        </p:nvSpPr>
        <p:spPr>
          <a:xfrm>
            <a:off x="712613" y="8076885"/>
            <a:ext cx="3086100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291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1" name="Google Shape;491;p35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4583625" y="8927601"/>
            <a:ext cx="2254950" cy="882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35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4549706" y="8697165"/>
            <a:ext cx="3777218" cy="10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35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7492820" y="8961625"/>
            <a:ext cx="2000989" cy="709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35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129300" y="8806476"/>
            <a:ext cx="2855550" cy="10494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35"/>
          <p:cNvSpPr txBox="1"/>
          <p:nvPr/>
        </p:nvSpPr>
        <p:spPr>
          <a:xfrm>
            <a:off x="1210441" y="2340567"/>
            <a:ext cx="204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4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1AD2ED"/>
                </a:solidFill>
                <a:latin typeface="Bebas Neue"/>
                <a:ea typeface="Bebas Neue"/>
                <a:cs typeface="Bebas Neue"/>
                <a:sym typeface="Bebas Neue"/>
              </a:rPr>
              <a:t>TELCO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35"/>
          <p:cNvSpPr txBox="1"/>
          <p:nvPr/>
        </p:nvSpPr>
        <p:spPr>
          <a:xfrm>
            <a:off x="1181100" y="4305681"/>
            <a:ext cx="204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4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1AD2ED"/>
                </a:solidFill>
                <a:latin typeface="Bebas Neue"/>
                <a:ea typeface="Bebas Neue"/>
                <a:cs typeface="Bebas Neue"/>
                <a:sym typeface="Bebas Neue"/>
              </a:rPr>
              <a:t>BANCA &amp; FINANZAS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35"/>
          <p:cNvSpPr txBox="1"/>
          <p:nvPr/>
        </p:nvSpPr>
        <p:spPr>
          <a:xfrm>
            <a:off x="12777449" y="2338075"/>
            <a:ext cx="3777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4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1AD2ED"/>
                </a:solidFill>
                <a:latin typeface="Bebas Neue"/>
                <a:ea typeface="Bebas Neue"/>
                <a:cs typeface="Bebas Neue"/>
                <a:sym typeface="Bebas Neue"/>
              </a:rPr>
              <a:t>OIL &amp; GAS | ENERGÍA | INGENIERíA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35"/>
          <p:cNvSpPr txBox="1"/>
          <p:nvPr/>
        </p:nvSpPr>
        <p:spPr>
          <a:xfrm>
            <a:off x="1210441" y="6279227"/>
            <a:ext cx="204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4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1AD2ED"/>
                </a:solidFill>
                <a:latin typeface="Bebas Neue"/>
                <a:ea typeface="Bebas Neue"/>
                <a:cs typeface="Bebas Neue"/>
                <a:sym typeface="Bebas Neue"/>
              </a:rPr>
              <a:t>SERVICIOS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35"/>
          <p:cNvSpPr txBox="1"/>
          <p:nvPr/>
        </p:nvSpPr>
        <p:spPr>
          <a:xfrm>
            <a:off x="1210429" y="8223129"/>
            <a:ext cx="204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4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1AD2ED"/>
                </a:solidFill>
                <a:latin typeface="Bebas Neue"/>
                <a:ea typeface="Bebas Neue"/>
                <a:cs typeface="Bebas Neue"/>
                <a:sym typeface="Bebas Neue"/>
              </a:rPr>
              <a:t>EDUCACIÓN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35"/>
          <p:cNvSpPr txBox="1"/>
          <p:nvPr/>
        </p:nvSpPr>
        <p:spPr>
          <a:xfrm>
            <a:off x="1172475" y="1061275"/>
            <a:ext cx="10983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4000" b="0" i="0" u="none" strike="noStrike" cap="none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Lo hemos hecho por muchas otras organizaciones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501" name="Google Shape;501;p35"/>
          <p:cNvPicPr preferRelativeResize="0"/>
          <p:nvPr/>
        </p:nvPicPr>
        <p:blipFill rotWithShape="1">
          <a:blip r:embed="rId28">
            <a:alphaModFix/>
          </a:blip>
          <a:srcRect t="33097" b="30965"/>
          <a:stretch/>
        </p:blipFill>
        <p:spPr>
          <a:xfrm>
            <a:off x="3481074" y="6966900"/>
            <a:ext cx="2446950" cy="879344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35"/>
          <p:cNvSpPr txBox="1"/>
          <p:nvPr/>
        </p:nvSpPr>
        <p:spPr>
          <a:xfrm>
            <a:off x="10881875" y="8145125"/>
            <a:ext cx="2856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4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1AD2ED"/>
                </a:solidFill>
                <a:latin typeface="Bebas Neue"/>
                <a:ea typeface="Bebas Neue"/>
                <a:cs typeface="Bebas Neue"/>
                <a:sym typeface="Bebas Neue"/>
              </a:rPr>
              <a:t>retail &amp; consumo masivo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3" name="Google Shape;503;p35"/>
          <p:cNvPicPr preferRelativeResize="0"/>
          <p:nvPr/>
        </p:nvPicPr>
        <p:blipFill rotWithShape="1">
          <a:blip r:embed="rId29">
            <a:alphaModFix/>
          </a:blip>
          <a:srcRect t="25295" b="32700"/>
          <a:stretch/>
        </p:blipFill>
        <p:spPr>
          <a:xfrm>
            <a:off x="9676850" y="8773375"/>
            <a:ext cx="2446950" cy="1027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35"/>
          <p:cNvPicPr preferRelativeResize="0"/>
          <p:nvPr/>
        </p:nvPicPr>
        <p:blipFill rotWithShape="1">
          <a:blip r:embed="rId30">
            <a:alphaModFix/>
          </a:blip>
          <a:srcRect l="15221" t="14914" r="12810" b="13656"/>
          <a:stretch/>
        </p:blipFill>
        <p:spPr>
          <a:xfrm>
            <a:off x="11416200" y="4972075"/>
            <a:ext cx="1035509" cy="102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36"/>
          <p:cNvSpPr/>
          <p:nvPr/>
        </p:nvSpPr>
        <p:spPr>
          <a:xfrm>
            <a:off x="1263025" y="2461363"/>
            <a:ext cx="2164500" cy="519900"/>
          </a:xfrm>
          <a:prstGeom prst="roundRect">
            <a:avLst>
              <a:gd name="adj" fmla="val 16667"/>
            </a:avLst>
          </a:prstGeom>
          <a:solidFill>
            <a:srgbClr val="1AD2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36"/>
          <p:cNvSpPr/>
          <p:nvPr/>
        </p:nvSpPr>
        <p:spPr>
          <a:xfrm>
            <a:off x="1269750" y="4543150"/>
            <a:ext cx="2195100" cy="519900"/>
          </a:xfrm>
          <a:prstGeom prst="roundRect">
            <a:avLst>
              <a:gd name="adj" fmla="val 16667"/>
            </a:avLst>
          </a:prstGeom>
          <a:solidFill>
            <a:srgbClr val="8296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36"/>
          <p:cNvSpPr txBox="1"/>
          <p:nvPr/>
        </p:nvSpPr>
        <p:spPr>
          <a:xfrm>
            <a:off x="11452216" y="9099789"/>
            <a:ext cx="2710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99999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Fundador &amp; CEO</a:t>
            </a:r>
            <a:endParaRPr sz="2400" b="0" i="0" u="none" strike="noStrike" cap="none">
              <a:solidFill>
                <a:srgbClr val="999999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sng" strike="noStrike" cap="none">
                <a:solidFill>
                  <a:srgbClr val="40C6CC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TheX</a:t>
            </a:r>
            <a:endParaRPr sz="2400" b="1" i="0" u="none" strike="noStrike" cap="none">
              <a:solidFill>
                <a:srgbClr val="40C6CC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12" name="Google Shape;512;p36"/>
          <p:cNvSpPr txBox="1"/>
          <p:nvPr/>
        </p:nvSpPr>
        <p:spPr>
          <a:xfrm>
            <a:off x="1273424" y="8099325"/>
            <a:ext cx="101994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88888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Fue galardonado por Gartner con el «Global CX Excellence Award» debido a la creación e implementación exitosa de una visión y estrategia pionera de CX en DIRECTV Latinoamérica. Un emocionante viaje desde cero a un reconocido equipo de más de 300 profesionales en 9 países de Latam.</a:t>
            </a:r>
            <a:endParaRPr sz="13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36"/>
          <p:cNvSpPr txBox="1"/>
          <p:nvPr/>
        </p:nvSpPr>
        <p:spPr>
          <a:xfrm>
            <a:off x="1273425" y="5195201"/>
            <a:ext cx="10199400" cy="19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300"/>
              <a:buFont typeface="Roboto Condensed"/>
              <a:buChar char="●"/>
            </a:pPr>
            <a:r>
              <a:rPr lang="en-US" sz="2300" b="0" i="0" u="none" strike="noStrike" cap="none">
                <a:solidFill>
                  <a:srgbClr val="88888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M.C. Analytics &amp; Knowledge Discovery (UBA University, Argentina).</a:t>
            </a:r>
            <a:endParaRPr sz="13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300"/>
              <a:buFont typeface="Roboto Condensed"/>
              <a:buChar char="●"/>
            </a:pPr>
            <a:r>
              <a:rPr lang="en-US" sz="2300" b="0" i="0" u="none" strike="noStrike" cap="none">
                <a:solidFill>
                  <a:srgbClr val="88888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Systems Engineer Degree (UTN University, Argentina).</a:t>
            </a:r>
            <a:endParaRPr sz="23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300"/>
              <a:buFont typeface="Roboto Condensed"/>
              <a:buChar char="●"/>
            </a:pPr>
            <a:r>
              <a:rPr lang="en-US" sz="2300" b="0" i="0" u="none" strike="noStrike" cap="none">
                <a:solidFill>
                  <a:srgbClr val="88888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Design Thinking Certified Professional (MIT, USA).</a:t>
            </a:r>
            <a:endParaRPr sz="13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300"/>
              <a:buFont typeface="Roboto Condensed"/>
              <a:buChar char="●"/>
            </a:pPr>
            <a:r>
              <a:rPr lang="en-US" sz="2300" b="0" i="0" u="none" strike="noStrike" cap="none">
                <a:solidFill>
                  <a:srgbClr val="88888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Applied Neuroscience, Neurobiology and Behavior (Di Tella University, Argentina).</a:t>
            </a:r>
            <a:endParaRPr sz="13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300"/>
              <a:buFont typeface="Roboto Condensed"/>
              <a:buChar char="●"/>
            </a:pPr>
            <a:r>
              <a:rPr lang="en-US" sz="2300" b="0" i="0" u="none" strike="noStrike" cap="none">
                <a:solidFill>
                  <a:srgbClr val="88888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NPS Academy Certified Professional (Satmetrix, US).</a:t>
            </a:r>
            <a:endParaRPr sz="13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36"/>
          <p:cNvSpPr txBox="1"/>
          <p:nvPr/>
        </p:nvSpPr>
        <p:spPr>
          <a:xfrm>
            <a:off x="1254525" y="4610300"/>
            <a:ext cx="21951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4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lang="en-US" sz="2199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BACKGROUND</a:t>
            </a:r>
            <a:endParaRPr sz="1200" b="0" i="0" u="none" strike="noStrike" cap="non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15" name="Google Shape;515;p36"/>
          <p:cNvSpPr txBox="1"/>
          <p:nvPr/>
        </p:nvSpPr>
        <p:spPr>
          <a:xfrm>
            <a:off x="1248675" y="2552113"/>
            <a:ext cx="21645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4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lang="en-US" sz="2199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EXPERIENCIA</a:t>
            </a:r>
            <a:endParaRPr sz="1200" b="0" i="0" u="none" strike="noStrike" cap="non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16" name="Google Shape;516;p36"/>
          <p:cNvSpPr txBox="1"/>
          <p:nvPr/>
        </p:nvSpPr>
        <p:spPr>
          <a:xfrm>
            <a:off x="11151931" y="8107550"/>
            <a:ext cx="30105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434343"/>
                </a:solidFill>
                <a:latin typeface="Bebas Neue"/>
                <a:ea typeface="Bebas Neue"/>
                <a:cs typeface="Bebas Neue"/>
                <a:sym typeface="Bebas Neue"/>
              </a:rPr>
              <a:t>FERNANDO</a:t>
            </a:r>
            <a:endParaRPr sz="3200" b="0" i="0" u="none" strike="noStrike" cap="none">
              <a:solidFill>
                <a:srgbClr val="434343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434343"/>
                </a:solidFill>
                <a:latin typeface="Bebas Neue"/>
                <a:ea typeface="Bebas Neue"/>
                <a:cs typeface="Bebas Neue"/>
                <a:sym typeface="Bebas Neue"/>
              </a:rPr>
              <a:t>STRAMINSKy     </a:t>
            </a:r>
            <a:endParaRPr sz="3200" b="0" i="0" u="none" strike="noStrike" cap="none">
              <a:solidFill>
                <a:srgbClr val="434343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17" name="Google Shape;517;p36"/>
          <p:cNvSpPr txBox="1"/>
          <p:nvPr/>
        </p:nvSpPr>
        <p:spPr>
          <a:xfrm>
            <a:off x="1172475" y="756475"/>
            <a:ext cx="101994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3600" b="0" i="0" u="none" strike="noStrike" cap="none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Palabras de nuestro fundador: Fernando Straminsky</a:t>
            </a:r>
            <a:endParaRPr sz="36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518" name="Google Shape;518;p36"/>
          <p:cNvSpPr/>
          <p:nvPr/>
        </p:nvSpPr>
        <p:spPr>
          <a:xfrm>
            <a:off x="1259775" y="7453875"/>
            <a:ext cx="2195100" cy="519900"/>
          </a:xfrm>
          <a:prstGeom prst="roundRect">
            <a:avLst>
              <a:gd name="adj" fmla="val 16667"/>
            </a:avLst>
          </a:prstGeom>
          <a:solidFill>
            <a:srgbClr val="6EF4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36"/>
          <p:cNvSpPr txBox="1"/>
          <p:nvPr/>
        </p:nvSpPr>
        <p:spPr>
          <a:xfrm>
            <a:off x="1279725" y="7544625"/>
            <a:ext cx="21951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4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lang="en-US" sz="2199" b="0" i="0" u="none" strike="noStrike" cap="non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RECONOCIMIENTO</a:t>
            </a:r>
            <a:endParaRPr sz="1200" b="0" i="0" u="none" strike="noStrike" cap="none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20" name="Google Shape;520;p36"/>
          <p:cNvSpPr txBox="1"/>
          <p:nvPr/>
        </p:nvSpPr>
        <p:spPr>
          <a:xfrm>
            <a:off x="1248675" y="1440050"/>
            <a:ext cx="1291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999999"/>
                </a:solidFill>
                <a:latin typeface="Oswald Medium"/>
                <a:ea typeface="Oswald Medium"/>
                <a:cs typeface="Oswald Medium"/>
                <a:sym typeface="Oswald Medium"/>
              </a:rPr>
              <a:t>“Fundé TheX con la idea de transformar emociones en impacto real y medible en el negocio”</a:t>
            </a:r>
            <a:endParaRPr sz="2600" b="0" i="0" u="none" strike="noStrike" cap="none">
              <a:solidFill>
                <a:srgbClr val="999999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521" name="Google Shape;521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70500" y="4072150"/>
            <a:ext cx="6214850" cy="6214850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36"/>
          <p:cNvSpPr txBox="1"/>
          <p:nvPr/>
        </p:nvSpPr>
        <p:spPr>
          <a:xfrm>
            <a:off x="1275800" y="3042575"/>
            <a:ext cx="12541800" cy="17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88888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Fernando Straminsky es un experto en experiencia del cliente y fundador de “The X”, una firma galardonada de CX que ayuda a las empresas a diseñar/impulsar y poner en marcha sus programas de CX, transformando las emociones en impacto comercial y diseñando un cambio cultural centrado en el cliente.</a:t>
            </a:r>
            <a:endParaRPr sz="2300" b="0" i="0" u="none" strike="noStrike" cap="none">
              <a:solidFill>
                <a:srgbClr val="88888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88888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Google Shape;757;p53"/>
          <p:cNvPicPr preferRelativeResize="0"/>
          <p:nvPr/>
        </p:nvPicPr>
        <p:blipFill rotWithShape="1">
          <a:blip r:embed="rId3">
            <a:alphaModFix/>
          </a:blip>
          <a:srcRect t="31544" b="26892"/>
          <a:stretch/>
        </p:blipFill>
        <p:spPr>
          <a:xfrm rot="-5400000">
            <a:off x="-4994850" y="4970925"/>
            <a:ext cx="10287000" cy="345149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p53"/>
          <p:cNvSpPr txBox="1"/>
          <p:nvPr/>
        </p:nvSpPr>
        <p:spPr>
          <a:xfrm>
            <a:off x="1172475" y="1061275"/>
            <a:ext cx="76926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4000" b="0" i="0" u="none" strike="noStrike" cap="none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Cuéntanos qué te pareció 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4000" b="0" i="0" u="none" strike="noStrike" cap="none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y obtén tu </a:t>
            </a:r>
            <a:r>
              <a:rPr lang="en-US" sz="4000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C</a:t>
            </a:r>
            <a:r>
              <a:rPr lang="en-US" sz="4000" b="0" i="0" u="none" strike="noStrike" cap="none">
                <a:solidFill>
                  <a:srgbClr val="434343"/>
                </a:solidFill>
                <a:latin typeface="Oswald Medium"/>
                <a:ea typeface="Oswald Medium"/>
                <a:cs typeface="Oswald Medium"/>
                <a:sym typeface="Oswald Medium"/>
              </a:rPr>
              <a:t>ertificado</a:t>
            </a:r>
            <a:endParaRPr sz="4000" b="0" i="0" u="none" strike="noStrike" cap="none">
              <a:solidFill>
                <a:srgbClr val="434343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759" name="Google Shape;759;p53"/>
          <p:cNvPicPr preferRelativeResize="0"/>
          <p:nvPr/>
        </p:nvPicPr>
        <p:blipFill rotWithShape="1">
          <a:blip r:embed="rId4">
            <a:alphaModFix/>
          </a:blip>
          <a:srcRect l="2714" r="2714"/>
          <a:stretch/>
        </p:blipFill>
        <p:spPr>
          <a:xfrm>
            <a:off x="6180576" y="3081350"/>
            <a:ext cx="6444850" cy="552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9175" y="5408325"/>
            <a:ext cx="7854355" cy="49449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5" name="Google Shape;535;p38"/>
          <p:cNvCxnSpPr/>
          <p:nvPr/>
        </p:nvCxnSpPr>
        <p:spPr>
          <a:xfrm rot="5400000">
            <a:off x="3257050" y="8487728"/>
            <a:ext cx="1809600" cy="0"/>
          </a:xfrm>
          <a:prstGeom prst="straightConnector1">
            <a:avLst/>
          </a:prstGeom>
          <a:noFill/>
          <a:ln w="476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36" name="Google Shape;536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57996">
            <a:off x="10796566" y="6214590"/>
            <a:ext cx="1361812" cy="1272711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38"/>
          <p:cNvSpPr txBox="1"/>
          <p:nvPr/>
        </p:nvSpPr>
        <p:spPr>
          <a:xfrm>
            <a:off x="1247799" y="6759913"/>
            <a:ext cx="2271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506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mindthex.com</a:t>
            </a:r>
            <a:endParaRPr sz="2400" b="1" i="0" u="none" strike="noStrike" cap="none">
              <a:solidFill>
                <a:srgbClr val="FEFE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38"/>
          <p:cNvSpPr txBox="1"/>
          <p:nvPr/>
        </p:nvSpPr>
        <p:spPr>
          <a:xfrm>
            <a:off x="1249649" y="6303075"/>
            <a:ext cx="1688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Página web</a:t>
            </a:r>
            <a:endParaRPr sz="1400" b="0" i="0" u="none" strike="noStrike" cap="none">
              <a:solidFill>
                <a:srgbClr val="666666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39" name="Google Shape;539;p38"/>
          <p:cNvSpPr txBox="1"/>
          <p:nvPr/>
        </p:nvSpPr>
        <p:spPr>
          <a:xfrm>
            <a:off x="1268375" y="7582925"/>
            <a:ext cx="2850900" cy="20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MIAMI</a:t>
            </a:r>
            <a:endParaRPr sz="1300" b="0" i="0" u="none" strike="noStrike" cap="none">
              <a:solidFill>
                <a:srgbClr val="666666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66666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7901 4th Street North</a:t>
            </a:r>
            <a:endParaRPr sz="13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66666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St. Petersburg, FL</a:t>
            </a:r>
            <a:endParaRPr sz="13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66666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33702 - USA</a:t>
            </a:r>
            <a:endParaRPr sz="13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66666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40" name="Google Shape;540;p38"/>
          <p:cNvSpPr txBox="1"/>
          <p:nvPr/>
        </p:nvSpPr>
        <p:spPr>
          <a:xfrm>
            <a:off x="1249662" y="2431828"/>
            <a:ext cx="2584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666666"/>
                </a:solidFill>
                <a:latin typeface="Oswald Medium"/>
                <a:ea typeface="Oswald Medium"/>
                <a:cs typeface="Oswald Medium"/>
                <a:sym typeface="Oswald Medium"/>
              </a:rPr>
              <a:t>Fernando Straminsky</a:t>
            </a:r>
            <a:endParaRPr sz="1400" b="0" i="0" u="none" strike="noStrike" cap="none">
              <a:solidFill>
                <a:srgbClr val="666666"/>
              </a:solidFill>
              <a:latin typeface="Oswald Medium"/>
              <a:ea typeface="Oswald Medium"/>
              <a:cs typeface="Oswald Medium"/>
              <a:sym typeface="Oswald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Founder &amp; CEO</a:t>
            </a:r>
            <a:endParaRPr sz="1400" b="0" i="0" u="none" strike="noStrike" cap="none">
              <a:solidFill>
                <a:schemeClr val="lt1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541" name="Google Shape;541;p38"/>
          <p:cNvSpPr txBox="1"/>
          <p:nvPr/>
        </p:nvSpPr>
        <p:spPr>
          <a:xfrm>
            <a:off x="1249646" y="3621575"/>
            <a:ext cx="2745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Correo electrónico</a:t>
            </a:r>
            <a:endParaRPr sz="1400" b="0" i="0" u="none" strike="noStrike" cap="none">
              <a:solidFill>
                <a:srgbClr val="666666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42" name="Google Shape;542;p38"/>
          <p:cNvSpPr txBox="1"/>
          <p:nvPr/>
        </p:nvSpPr>
        <p:spPr>
          <a:xfrm>
            <a:off x="1249652" y="4094750"/>
            <a:ext cx="2584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fs@mindthex.com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38"/>
          <p:cNvSpPr txBox="1"/>
          <p:nvPr/>
        </p:nvSpPr>
        <p:spPr>
          <a:xfrm>
            <a:off x="1249648" y="5039013"/>
            <a:ext cx="1191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Teléfono</a:t>
            </a:r>
            <a:endParaRPr sz="1400" b="0" i="0" u="none" strike="noStrike" cap="none">
              <a:solidFill>
                <a:srgbClr val="666666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44" name="Google Shape;544;p38"/>
          <p:cNvSpPr txBox="1"/>
          <p:nvPr/>
        </p:nvSpPr>
        <p:spPr>
          <a:xfrm>
            <a:off x="1247800" y="5460863"/>
            <a:ext cx="245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+54911-3196-3956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38"/>
          <p:cNvSpPr txBox="1"/>
          <p:nvPr/>
        </p:nvSpPr>
        <p:spPr>
          <a:xfrm>
            <a:off x="4555163" y="7582915"/>
            <a:ext cx="2388600" cy="16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BUENOS AIRES</a:t>
            </a:r>
            <a:endParaRPr sz="1300" b="0" i="0" u="none" strike="noStrike" cap="none">
              <a:solidFill>
                <a:srgbClr val="666666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66666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El Salvador 5218</a:t>
            </a:r>
            <a:endParaRPr sz="13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66666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Palermo, CABA.</a:t>
            </a:r>
            <a:endParaRPr sz="13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66666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1425 - Argentina</a:t>
            </a:r>
            <a:endParaRPr sz="2300" b="0" i="0" u="none" strike="noStrike" cap="none">
              <a:solidFill>
                <a:srgbClr val="66666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46" name="Google Shape;546;p38"/>
          <p:cNvSpPr txBox="1"/>
          <p:nvPr/>
        </p:nvSpPr>
        <p:spPr>
          <a:xfrm>
            <a:off x="1172475" y="1061275"/>
            <a:ext cx="49539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96B0"/>
              </a:buClr>
              <a:buSzPts val="33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Oswald Medium"/>
                <a:ea typeface="Oswald Medium"/>
                <a:cs typeface="Oswald Medium"/>
                <a:sym typeface="Oswald Medium"/>
              </a:rPr>
              <a:t>Contáctanos</a:t>
            </a:r>
            <a:endParaRPr sz="3600" b="0" i="0" u="none" strike="noStrike" cap="none">
              <a:solidFill>
                <a:schemeClr val="lt1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45321</TotalTime>
  <Words>2914</Words>
  <Application>Microsoft Macintosh PowerPoint</Application>
  <PresentationFormat>Personalizado</PresentationFormat>
  <Paragraphs>515</Paragraphs>
  <Slides>79</Slides>
  <Notes>73</Notes>
  <HiddenSlides>40</HiddenSlides>
  <MMClips>0</MMClips>
  <ScaleCrop>false</ScaleCrop>
  <HeadingPairs>
    <vt:vector size="6" baseType="variant">
      <vt:variant>
        <vt:lpstr>Fuentes usadas</vt:lpstr>
      </vt:variant>
      <vt:variant>
        <vt:i4>16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79</vt:i4>
      </vt:variant>
    </vt:vector>
  </HeadingPairs>
  <TitlesOfParts>
    <vt:vector size="96" baseType="lpstr">
      <vt:lpstr>Oswald</vt:lpstr>
      <vt:lpstr>Avenir Next</vt:lpstr>
      <vt:lpstr>Tipo de letra del sistema</vt:lpstr>
      <vt:lpstr>Roboto Condensed</vt:lpstr>
      <vt:lpstr>PingFang TC Ultralight</vt:lpstr>
      <vt:lpstr>Oswald Medium</vt:lpstr>
      <vt:lpstr>Bebas Neue</vt:lpstr>
      <vt:lpstr>Avenir</vt:lpstr>
      <vt:lpstr>Roboto Condensed Light</vt:lpstr>
      <vt:lpstr>Calibri</vt:lpstr>
      <vt:lpstr>Avenir Next Ultra Light</vt:lpstr>
      <vt:lpstr>Helvetica Light</vt:lpstr>
      <vt:lpstr>Roboto</vt:lpstr>
      <vt:lpstr>Poppins</vt:lpstr>
      <vt:lpstr>Arial</vt:lpstr>
      <vt:lpstr>Verdana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Peak-End Rule</vt:lpstr>
      <vt:lpstr>Peak-End Rule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Fernando Straminsky</cp:lastModifiedBy>
  <cp:revision>23</cp:revision>
  <dcterms:modified xsi:type="dcterms:W3CDTF">2024-02-27T20:04:13Z</dcterms:modified>
</cp:coreProperties>
</file>